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3" r:id="rId3"/>
    <p:sldMasterId id="2147483666" r:id="rId4"/>
    <p:sldMasterId id="2147483669" r:id="rId5"/>
    <p:sldMasterId id="2147483672" r:id="rId6"/>
  </p:sldMasterIdLst>
  <p:notesMasterIdLst>
    <p:notesMasterId r:id="rId44"/>
  </p:notesMasterIdLst>
  <p:handoutMasterIdLst>
    <p:handoutMasterId r:id="rId45"/>
  </p:handoutMasterIdLst>
  <p:sldIdLst>
    <p:sldId id="313" r:id="rId7"/>
    <p:sldId id="316" r:id="rId8"/>
    <p:sldId id="314" r:id="rId9"/>
    <p:sldId id="315" r:id="rId10"/>
    <p:sldId id="282" r:id="rId11"/>
    <p:sldId id="283" r:id="rId12"/>
    <p:sldId id="284" r:id="rId13"/>
    <p:sldId id="310" r:id="rId14"/>
    <p:sldId id="285" r:id="rId15"/>
    <p:sldId id="317" r:id="rId16"/>
    <p:sldId id="320" r:id="rId17"/>
    <p:sldId id="321" r:id="rId18"/>
    <p:sldId id="322" r:id="rId19"/>
    <p:sldId id="287" r:id="rId20"/>
    <p:sldId id="288" r:id="rId21"/>
    <p:sldId id="289" r:id="rId22"/>
    <p:sldId id="290" r:id="rId23"/>
    <p:sldId id="291" r:id="rId24"/>
    <p:sldId id="318" r:id="rId25"/>
    <p:sldId id="303" r:id="rId26"/>
    <p:sldId id="292" r:id="rId27"/>
    <p:sldId id="293" r:id="rId28"/>
    <p:sldId id="294" r:id="rId29"/>
    <p:sldId id="295" r:id="rId30"/>
    <p:sldId id="296" r:id="rId31"/>
    <p:sldId id="311" r:id="rId32"/>
    <p:sldId id="304" r:id="rId33"/>
    <p:sldId id="297" r:id="rId34"/>
    <p:sldId id="299" r:id="rId35"/>
    <p:sldId id="300" r:id="rId36"/>
    <p:sldId id="323" r:id="rId37"/>
    <p:sldId id="307" r:id="rId38"/>
    <p:sldId id="275" r:id="rId39"/>
    <p:sldId id="276" r:id="rId40"/>
    <p:sldId id="270" r:id="rId41"/>
    <p:sldId id="273" r:id="rId42"/>
    <p:sldId id="274" r:id="rId43"/>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E3C"/>
    <a:srgbClr val="4B4F54"/>
    <a:srgbClr val="8BC53F"/>
    <a:srgbClr val="003F72"/>
    <a:srgbClr val="F3D03E"/>
    <a:srgbClr val="FF6A13"/>
    <a:srgbClr val="78BE20"/>
    <a:srgbClr val="78BE84"/>
    <a:srgbClr val="D0D3D4"/>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82" autoAdjust="0"/>
  </p:normalViewPr>
  <p:slideViewPr>
    <p:cSldViewPr snapToGrid="0" snapToObjects="1">
      <p:cViewPr>
        <p:scale>
          <a:sx n="200" d="100"/>
          <a:sy n="200" d="100"/>
        </p:scale>
        <p:origin x="-1168" y="-336"/>
      </p:cViewPr>
      <p:guideLst>
        <p:guide orient="horz" pos="180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136" d="100"/>
          <a:sy n="136" d="100"/>
        </p:scale>
        <p:origin x="-172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A14EB3E-BDF7-E342-908B-10186AB3DDB6}" type="datetimeFigureOut">
              <a:rPr lang="en-US" smtClean="0"/>
              <a:t>12/22/16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E95BDD-32AD-5A4C-9F27-57DC2ECA4BA6}" type="slidenum">
              <a:rPr lang="en-US" smtClean="0"/>
              <a:t>‹#›</a:t>
            </a:fld>
            <a:endParaRPr lang="en-US"/>
          </a:p>
        </p:txBody>
      </p:sp>
    </p:spTree>
    <p:extLst>
      <p:ext uri="{BB962C8B-B14F-4D97-AF65-F5344CB8AC3E}">
        <p14:creationId xmlns:p14="http://schemas.microsoft.com/office/powerpoint/2010/main" val="3420419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9E5633-866E-8745-9FFA-51AD8DFEBECF}" type="datetimeFigureOut">
              <a:rPr lang="en-US" smtClean="0"/>
              <a:t>12/22/16</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15ADBA-1916-7041-AE94-78FEC6A77EEF}" type="slidenum">
              <a:rPr lang="en-US" smtClean="0"/>
              <a:t>‹#›</a:t>
            </a:fld>
            <a:endParaRPr lang="en-US"/>
          </a:p>
        </p:txBody>
      </p:sp>
    </p:spTree>
    <p:extLst>
      <p:ext uri="{BB962C8B-B14F-4D97-AF65-F5344CB8AC3E}">
        <p14:creationId xmlns:p14="http://schemas.microsoft.com/office/powerpoint/2010/main" val="153045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615ADBA-1916-7041-AE94-78FEC6A77EEF}" type="slidenum">
              <a:rPr lang="en-US" smtClean="0"/>
              <a:t>4</a:t>
            </a:fld>
            <a:endParaRPr lang="en-US"/>
          </a:p>
        </p:txBody>
      </p:sp>
    </p:spTree>
    <p:extLst>
      <p:ext uri="{BB962C8B-B14F-4D97-AF65-F5344CB8AC3E}">
        <p14:creationId xmlns:p14="http://schemas.microsoft.com/office/powerpoint/2010/main" val="3710437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Our </a:t>
            </a:r>
            <a:r>
              <a:rPr lang="en-US" dirty="0"/>
              <a:t>forecast for U.S. economic growth in 2017 supports our expectation for stock market gains next year and the continuation of the bull market past its eighth birthday. In years when the U.S. economy does not enter recession, the S&amp;P 500 produces an average gain of 12% and is positive 84% of the time. These numbers are also consistent with the first year of the presidential cycle. In the first year of the four-year presidential cycle (as 2017 will be), when the U.S. economy does not enter into a recession, the S&amp;P 500 gains an average of 9.3% and is higher 92% of the time (data back to 1950).*</a:t>
            </a:r>
          </a:p>
          <a:p>
            <a:pPr defTabSz="465887">
              <a:defRPr/>
            </a:pPr>
            <a:endParaRPr lang="en-US" dirty="0"/>
          </a:p>
          <a:p>
            <a:pPr defTabSz="465887">
              <a:defRPr/>
            </a:pPr>
            <a:r>
              <a:rPr lang="en-US" dirty="0" smtClean="0"/>
              <a:t>*The </a:t>
            </a:r>
            <a:r>
              <a:rPr lang="en-US" dirty="0"/>
              <a:t>modern design of the S&amp;P 500 stock index was first launched in 1957. Performance back to 1950 incorporates the performance of predecessor index, the S&amp;P 90.</a:t>
            </a:r>
          </a:p>
          <a:p>
            <a:pPr defTabSz="465887">
              <a:defRPr/>
            </a:pPr>
            <a:endParaRPr lang="en-US" dirty="0"/>
          </a:p>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16</a:t>
            </a:fld>
            <a:endParaRPr lang="en-US"/>
          </a:p>
        </p:txBody>
      </p:sp>
    </p:spTree>
    <p:extLst>
      <p:ext uri="{BB962C8B-B14F-4D97-AF65-F5344CB8AC3E}">
        <p14:creationId xmlns:p14="http://schemas.microsoft.com/office/powerpoint/2010/main" val="422765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beginning</a:t>
            </a:r>
            <a:r>
              <a:rPr lang="en-US" baseline="0" dirty="0" smtClean="0"/>
              <a:t> and end of earnings recession</a:t>
            </a:r>
          </a:p>
          <a:p>
            <a:endParaRPr lang="en-US" baseline="0" dirty="0" smtClean="0"/>
          </a:p>
          <a:p>
            <a:r>
              <a:rPr lang="en-US" dirty="0" smtClean="0"/>
              <a:t>Earnings </a:t>
            </a:r>
            <a:r>
              <a:rPr lang="en-US" dirty="0"/>
              <a:t>growth returned in late 2016 and may continue to gain momentum in the coming year. We expect earnings growth in the mid-to-high single digits in 2017, well above the flat earnings of 2016 and more consistent with long-term averages. </a:t>
            </a:r>
          </a:p>
        </p:txBody>
      </p:sp>
      <p:sp>
        <p:nvSpPr>
          <p:cNvPr id="4" name="Slide Number Placeholder 3"/>
          <p:cNvSpPr>
            <a:spLocks noGrp="1"/>
          </p:cNvSpPr>
          <p:nvPr>
            <p:ph type="sldNum" sz="quarter" idx="10"/>
          </p:nvPr>
        </p:nvSpPr>
        <p:spPr/>
        <p:txBody>
          <a:bodyPr/>
          <a:lstStyle/>
          <a:p>
            <a:fld id="{C615ADBA-1916-7041-AE94-78FEC6A77EEF}" type="slidenum">
              <a:rPr lang="en-US" smtClean="0"/>
              <a:t>17</a:t>
            </a:fld>
            <a:endParaRPr lang="en-US"/>
          </a:p>
        </p:txBody>
      </p:sp>
    </p:spTree>
    <p:extLst>
      <p:ext uri="{BB962C8B-B14F-4D97-AF65-F5344CB8AC3E}">
        <p14:creationId xmlns:p14="http://schemas.microsoft.com/office/powerpoint/2010/main" val="221674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see high valuations as a reason to sell, as they have not been good indicators of stock market performance over the subsequent year, as shown here. (If the dots in this chart formed something resembling a straight line, it would be more indicative of a relationship.) </a:t>
            </a:r>
          </a:p>
        </p:txBody>
      </p:sp>
      <p:sp>
        <p:nvSpPr>
          <p:cNvPr id="4" name="Slide Number Placeholder 3"/>
          <p:cNvSpPr>
            <a:spLocks noGrp="1"/>
          </p:cNvSpPr>
          <p:nvPr>
            <p:ph type="sldNum" sz="quarter" idx="10"/>
          </p:nvPr>
        </p:nvSpPr>
        <p:spPr/>
        <p:txBody>
          <a:bodyPr/>
          <a:lstStyle/>
          <a:p>
            <a:fld id="{C615ADBA-1916-7041-AE94-78FEC6A77EEF}" type="slidenum">
              <a:rPr lang="en-US" smtClean="0"/>
              <a:t>18</a:t>
            </a:fld>
            <a:endParaRPr lang="en-US"/>
          </a:p>
        </p:txBody>
      </p:sp>
    </p:spTree>
    <p:extLst>
      <p:ext uri="{BB962C8B-B14F-4D97-AF65-F5344CB8AC3E}">
        <p14:creationId xmlns:p14="http://schemas.microsoft.com/office/powerpoint/2010/main" val="136284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when the 10-year Treasury yield has been below 5%, stock market returns and interest rates have tended to rise and fall together (positive correlation</a:t>
            </a:r>
            <a:r>
              <a:rPr lang="en-US" dirty="0" smtClean="0"/>
              <a:t>).</a:t>
            </a:r>
          </a:p>
        </p:txBody>
      </p:sp>
      <p:sp>
        <p:nvSpPr>
          <p:cNvPr id="4" name="Slide Number Placeholder 3"/>
          <p:cNvSpPr>
            <a:spLocks noGrp="1"/>
          </p:cNvSpPr>
          <p:nvPr>
            <p:ph type="sldNum" sz="quarter" idx="10"/>
          </p:nvPr>
        </p:nvSpPr>
        <p:spPr/>
        <p:txBody>
          <a:bodyPr/>
          <a:lstStyle/>
          <a:p>
            <a:fld id="{C615ADBA-1916-7041-AE94-78FEC6A77EEF}" type="slidenum">
              <a:rPr lang="en-US" smtClean="0"/>
              <a:t>19</a:t>
            </a:fld>
            <a:endParaRPr lang="en-US"/>
          </a:p>
        </p:txBody>
      </p:sp>
    </p:spTree>
    <p:extLst>
      <p:ext uri="{BB962C8B-B14F-4D97-AF65-F5344CB8AC3E}">
        <p14:creationId xmlns:p14="http://schemas.microsoft.com/office/powerpoint/2010/main" val="177196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Bonds: Low- to Mid-Single-Digit Returns</a:t>
            </a:r>
            <a:br>
              <a:rPr lang="en-US" b="1" dirty="0"/>
            </a:br>
            <a:r>
              <a:rPr lang="en-US" dirty="0"/>
              <a:t>We expect the 10-year Treasury yield to end 2017 in its current range of </a:t>
            </a:r>
            <a:r>
              <a:rPr lang="en-US" dirty="0" smtClean="0"/>
              <a:t>2.25-2.75%</a:t>
            </a:r>
            <a:r>
              <a:rPr lang="en-US" dirty="0"/>
              <a:t>, with a potential for </a:t>
            </a:r>
            <a:r>
              <a:rPr lang="en-US" dirty="0" smtClean="0"/>
              <a:t>3.0%</a:t>
            </a:r>
            <a:r>
              <a:rPr lang="en-US" dirty="0"/>
              <a:t>. Scenario analysis based on this potential interest rate range and the duration of the index indicates low-to-mid single digit returns for the Barclays Aggregate Bond Index.</a:t>
            </a:r>
          </a:p>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22</a:t>
            </a:fld>
            <a:endParaRPr lang="en-US"/>
          </a:p>
        </p:txBody>
      </p:sp>
    </p:spTree>
    <p:extLst>
      <p:ext uri="{BB962C8B-B14F-4D97-AF65-F5344CB8AC3E}">
        <p14:creationId xmlns:p14="http://schemas.microsoft.com/office/powerpoint/2010/main" val="380248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equity market pullbacks since 2010, the S&amp;P 500 averaged a -11% total return, while the broad bond market returned 1.6%, on average.</a:t>
            </a:r>
          </a:p>
        </p:txBody>
      </p:sp>
      <p:sp>
        <p:nvSpPr>
          <p:cNvPr id="4" name="Slide Number Placeholder 3"/>
          <p:cNvSpPr>
            <a:spLocks noGrp="1"/>
          </p:cNvSpPr>
          <p:nvPr>
            <p:ph type="sldNum" sz="quarter" idx="10"/>
          </p:nvPr>
        </p:nvSpPr>
        <p:spPr/>
        <p:txBody>
          <a:bodyPr/>
          <a:lstStyle/>
          <a:p>
            <a:fld id="{C615ADBA-1916-7041-AE94-78FEC6A77EEF}" type="slidenum">
              <a:rPr lang="en-US" smtClean="0"/>
              <a:t>23</a:t>
            </a:fld>
            <a:endParaRPr lang="en-US"/>
          </a:p>
        </p:txBody>
      </p:sp>
    </p:spTree>
    <p:extLst>
      <p:ext uri="{BB962C8B-B14F-4D97-AF65-F5344CB8AC3E}">
        <p14:creationId xmlns:p14="http://schemas.microsoft.com/office/powerpoint/2010/main" val="361396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a:t>
            </a:r>
            <a:r>
              <a:rPr lang="en-US" dirty="0"/>
              <a:t>analysis for the broad bond market in 2017 shows the influence that interest rates can have on high-quality fixed income returns.</a:t>
            </a:r>
          </a:p>
        </p:txBody>
      </p:sp>
      <p:sp>
        <p:nvSpPr>
          <p:cNvPr id="4" name="Slide Number Placeholder 3"/>
          <p:cNvSpPr>
            <a:spLocks noGrp="1"/>
          </p:cNvSpPr>
          <p:nvPr>
            <p:ph type="sldNum" sz="quarter" idx="10"/>
          </p:nvPr>
        </p:nvSpPr>
        <p:spPr/>
        <p:txBody>
          <a:bodyPr/>
          <a:lstStyle/>
          <a:p>
            <a:fld id="{C615ADBA-1916-7041-AE94-78FEC6A77EEF}" type="slidenum">
              <a:rPr lang="en-US" smtClean="0"/>
              <a:t>24</a:t>
            </a:fld>
            <a:endParaRPr lang="en-US"/>
          </a:p>
        </p:txBody>
      </p:sp>
    </p:spTree>
    <p:extLst>
      <p:ext uri="{BB962C8B-B14F-4D97-AF65-F5344CB8AC3E}">
        <p14:creationId xmlns:p14="http://schemas.microsoft.com/office/powerpoint/2010/main" val="277732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With </a:t>
            </a:r>
            <a:r>
              <a:rPr lang="en-US" dirty="0"/>
              <a:t>oil oscillating in the $40-50 range throughout the majority of 2016, high-yield valuations increased throughout the latter half of the year as default prospects slowly improved. Despite this improvement, the price of oil remains a powerful force in the high-yield market and an ongoing risk</a:t>
            </a:r>
            <a:r>
              <a:rPr lang="en-US" dirty="0" smtClean="0"/>
              <a:t>.</a:t>
            </a:r>
          </a:p>
          <a:p>
            <a:pPr defTabSz="465887">
              <a:defRPr/>
            </a:pPr>
            <a:endParaRPr lang="en-US" dirty="0" smtClean="0"/>
          </a:p>
          <a:p>
            <a:pPr defTabSz="465887">
              <a:defRPr/>
            </a:pPr>
            <a:r>
              <a:rPr lang="en-US" dirty="0" smtClean="0"/>
              <a:t>We have</a:t>
            </a:r>
            <a:r>
              <a:rPr lang="en-US" baseline="0" dirty="0" smtClean="0"/>
              <a:t> seen a dramatic rally in credit in 2016, but we don’t expect the same performance for 2017.  [Colin] </a:t>
            </a:r>
            <a:endParaRPr lang="en-US" dirty="0"/>
          </a:p>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25</a:t>
            </a:fld>
            <a:endParaRPr lang="en-US"/>
          </a:p>
        </p:txBody>
      </p:sp>
    </p:spTree>
    <p:extLst>
      <p:ext uri="{BB962C8B-B14F-4D97-AF65-F5344CB8AC3E}">
        <p14:creationId xmlns:p14="http://schemas.microsoft.com/office/powerpoint/2010/main" val="238171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Post-election, as fixed income markets digested the economic implications of a Trump presidency, yields in the tax-sensitive municipal market began to spike, though not as much as Treasury yields, making relative valuations more expensive</a:t>
            </a:r>
            <a:r>
              <a:rPr lang="en-US" dirty="0" smtClean="0"/>
              <a:t>.</a:t>
            </a:r>
          </a:p>
        </p:txBody>
      </p:sp>
      <p:sp>
        <p:nvSpPr>
          <p:cNvPr id="4" name="Slide Number Placeholder 3"/>
          <p:cNvSpPr>
            <a:spLocks noGrp="1"/>
          </p:cNvSpPr>
          <p:nvPr>
            <p:ph type="sldNum" sz="quarter" idx="10"/>
          </p:nvPr>
        </p:nvSpPr>
        <p:spPr/>
        <p:txBody>
          <a:bodyPr/>
          <a:lstStyle/>
          <a:p>
            <a:fld id="{C615ADBA-1916-7041-AE94-78FEC6A77EEF}" type="slidenum">
              <a:rPr lang="en-US" smtClean="0"/>
              <a:t>26</a:t>
            </a:fld>
            <a:endParaRPr lang="en-US"/>
          </a:p>
        </p:txBody>
      </p:sp>
    </p:spTree>
    <p:extLst>
      <p:ext uri="{BB962C8B-B14F-4D97-AF65-F5344CB8AC3E}">
        <p14:creationId xmlns:p14="http://schemas.microsoft.com/office/powerpoint/2010/main" val="200274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29</a:t>
            </a:fld>
            <a:endParaRPr lang="en-US"/>
          </a:p>
        </p:txBody>
      </p:sp>
    </p:spTree>
    <p:extLst>
      <p:ext uri="{BB962C8B-B14F-4D97-AF65-F5344CB8AC3E}">
        <p14:creationId xmlns:p14="http://schemas.microsoft.com/office/powerpoint/2010/main" val="90071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3"/>
              </a:spcBef>
              <a:buClr>
                <a:srgbClr val="009CDE"/>
              </a:buClr>
            </a:pPr>
            <a:r>
              <a:rPr lang="en-US" b="1" dirty="0"/>
              <a:t>U.S. Economy: 2.5% GDP</a:t>
            </a:r>
            <a:r>
              <a:rPr lang="en-US" dirty="0"/>
              <a:t/>
            </a:r>
            <a:br>
              <a:rPr lang="en-US" dirty="0"/>
            </a:br>
            <a:r>
              <a:rPr lang="en-US" dirty="0"/>
              <a:t>We expect GDP growth to accelerate modestly to near 2.5% with a low chance of a recession in 2017, driven by gains in consumer and business spending, supported by potential pro-growth fiscal policies.</a:t>
            </a:r>
          </a:p>
        </p:txBody>
      </p:sp>
      <p:sp>
        <p:nvSpPr>
          <p:cNvPr id="4" name="Slide Number Placeholder 3"/>
          <p:cNvSpPr>
            <a:spLocks noGrp="1"/>
          </p:cNvSpPr>
          <p:nvPr>
            <p:ph type="sldNum" sz="quarter" idx="10"/>
          </p:nvPr>
        </p:nvSpPr>
        <p:spPr/>
        <p:txBody>
          <a:bodyPr/>
          <a:lstStyle/>
          <a:p>
            <a:fld id="{C615ADBA-1916-7041-AE94-78FEC6A77EEF}" type="slidenum">
              <a:rPr lang="en-US" smtClean="0"/>
              <a:t>6</a:t>
            </a:fld>
            <a:endParaRPr lang="en-US"/>
          </a:p>
        </p:txBody>
      </p:sp>
    </p:spTree>
    <p:extLst>
      <p:ext uri="{BB962C8B-B14F-4D97-AF65-F5344CB8AC3E}">
        <p14:creationId xmlns:p14="http://schemas.microsoft.com/office/powerpoint/2010/main" val="1333883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30</a:t>
            </a:fld>
            <a:endParaRPr lang="en-US"/>
          </a:p>
        </p:txBody>
      </p:sp>
    </p:spTree>
    <p:extLst>
      <p:ext uri="{BB962C8B-B14F-4D97-AF65-F5344CB8AC3E}">
        <p14:creationId xmlns:p14="http://schemas.microsoft.com/office/powerpoint/2010/main" val="38445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boost in 2017 comes as the main drivers of growth shift from an emphasis on the consumer to a mix that includes manufacturing, capital expenditures, and government spending</a:t>
            </a:r>
            <a:r>
              <a:rPr lang="en-US" dirty="0" smtClean="0"/>
              <a:t>.</a:t>
            </a:r>
          </a:p>
        </p:txBody>
      </p:sp>
      <p:sp>
        <p:nvSpPr>
          <p:cNvPr id="4" name="Slide Number Placeholder 3"/>
          <p:cNvSpPr>
            <a:spLocks noGrp="1"/>
          </p:cNvSpPr>
          <p:nvPr>
            <p:ph type="sldNum" sz="quarter" idx="10"/>
          </p:nvPr>
        </p:nvSpPr>
        <p:spPr/>
        <p:txBody>
          <a:bodyPr/>
          <a:lstStyle/>
          <a:p>
            <a:fld id="{C615ADBA-1916-7041-AE94-78FEC6A77EEF}" type="slidenum">
              <a:rPr lang="en-US" smtClean="0"/>
              <a:t>7</a:t>
            </a:fld>
            <a:endParaRPr lang="en-US"/>
          </a:p>
        </p:txBody>
      </p:sp>
    </p:spTree>
    <p:extLst>
      <p:ext uri="{BB962C8B-B14F-4D97-AF65-F5344CB8AC3E}">
        <p14:creationId xmlns:p14="http://schemas.microsoft.com/office/powerpoint/2010/main" val="143385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 timing of the passage of Trump’s proposals on taxes and infrastructure, as well as the speed of implementation, will be an important factor in their growth impact in 2017.  We assume passage by mid-year 2017, but an earlier passage and start to implementation would pull more of the growth effect forward into 2017, while passage and implementation delays into late 2017 may push back the impact on growth, employment, and inflation until very late 2017 or early 2018.</a:t>
            </a:r>
          </a:p>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8</a:t>
            </a:fld>
            <a:endParaRPr lang="en-US"/>
          </a:p>
        </p:txBody>
      </p:sp>
    </p:spTree>
    <p:extLst>
      <p:ext uri="{BB962C8B-B14F-4D97-AF65-F5344CB8AC3E}">
        <p14:creationId xmlns:p14="http://schemas.microsoft.com/office/powerpoint/2010/main" val="144339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second half of 2016, in the U.S. at least, the factors pushing inflation higher may have begun to win the battle over disinflationary forces, marking an important transition for the economy.</a:t>
            </a:r>
          </a:p>
        </p:txBody>
      </p:sp>
      <p:sp>
        <p:nvSpPr>
          <p:cNvPr id="4" name="Slide Number Placeholder 3"/>
          <p:cNvSpPr>
            <a:spLocks noGrp="1"/>
          </p:cNvSpPr>
          <p:nvPr>
            <p:ph type="sldNum" sz="quarter" idx="10"/>
          </p:nvPr>
        </p:nvSpPr>
        <p:spPr/>
        <p:txBody>
          <a:bodyPr/>
          <a:lstStyle/>
          <a:p>
            <a:fld id="{C615ADBA-1916-7041-AE94-78FEC6A77EEF}" type="slidenum">
              <a:rPr lang="en-US" smtClean="0"/>
              <a:t>9</a:t>
            </a:fld>
            <a:endParaRPr lang="en-US"/>
          </a:p>
        </p:txBody>
      </p:sp>
    </p:spTree>
    <p:extLst>
      <p:ext uri="{BB962C8B-B14F-4D97-AF65-F5344CB8AC3E}">
        <p14:creationId xmlns:p14="http://schemas.microsoft.com/office/powerpoint/2010/main" val="335363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10</a:t>
            </a:fld>
            <a:endParaRPr lang="en-US"/>
          </a:p>
        </p:txBody>
      </p:sp>
    </p:spTree>
    <p:extLst>
      <p:ext uri="{BB962C8B-B14F-4D97-AF65-F5344CB8AC3E}">
        <p14:creationId xmlns:p14="http://schemas.microsoft.com/office/powerpoint/2010/main" val="133003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12</a:t>
            </a:fld>
            <a:endParaRPr lang="en-US"/>
          </a:p>
        </p:txBody>
      </p:sp>
    </p:spTree>
    <p:extLst>
      <p:ext uri="{BB962C8B-B14F-4D97-AF65-F5344CB8AC3E}">
        <p14:creationId xmlns:p14="http://schemas.microsoft.com/office/powerpoint/2010/main" val="199752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U.S. election, the dollar has rallied against almost all major currencies after moving in a broad trading range since the beginning of 2015. </a:t>
            </a:r>
          </a:p>
        </p:txBody>
      </p:sp>
      <p:sp>
        <p:nvSpPr>
          <p:cNvPr id="4" name="Slide Number Placeholder 3"/>
          <p:cNvSpPr>
            <a:spLocks noGrp="1"/>
          </p:cNvSpPr>
          <p:nvPr>
            <p:ph type="sldNum" sz="quarter" idx="10"/>
          </p:nvPr>
        </p:nvSpPr>
        <p:spPr/>
        <p:txBody>
          <a:bodyPr/>
          <a:lstStyle/>
          <a:p>
            <a:fld id="{C615ADBA-1916-7041-AE94-78FEC6A77EEF}" type="slidenum">
              <a:rPr lang="en-US" smtClean="0"/>
              <a:t>13</a:t>
            </a:fld>
            <a:endParaRPr lang="en-US"/>
          </a:p>
        </p:txBody>
      </p:sp>
    </p:spTree>
    <p:extLst>
      <p:ext uri="{BB962C8B-B14F-4D97-AF65-F5344CB8AC3E}">
        <p14:creationId xmlns:p14="http://schemas.microsoft.com/office/powerpoint/2010/main" val="155056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t>Stocks: Mid-Single-Digit Returns</a:t>
            </a:r>
            <a:r>
              <a:rPr lang="en-US" dirty="0"/>
              <a:t/>
            </a:r>
            <a:br>
              <a:rPr lang="en-US" dirty="0"/>
            </a:br>
            <a:r>
              <a:rPr lang="en-US" dirty="0"/>
              <a:t>We expect mid-single-digit returns for the S&amp;P 500 in 2017 consistent with historical mid-to-late economic cycle performance. We expect S&amp;P 500 gains to be driven by: 1) a pickup in U.S. economic growth partially due to fiscal stimulus; 2) mid- to high-single-digit earnings gains as corporate America emerges from its year-long earnings recession; 3) an expansion in bank lending; and 4) a stable price-to-earnings ratio (PE) of 18–19. </a:t>
            </a:r>
          </a:p>
          <a:p>
            <a:endParaRPr lang="en-US" dirty="0"/>
          </a:p>
        </p:txBody>
      </p:sp>
      <p:sp>
        <p:nvSpPr>
          <p:cNvPr id="4" name="Slide Number Placeholder 3"/>
          <p:cNvSpPr>
            <a:spLocks noGrp="1"/>
          </p:cNvSpPr>
          <p:nvPr>
            <p:ph type="sldNum" sz="quarter" idx="10"/>
          </p:nvPr>
        </p:nvSpPr>
        <p:spPr/>
        <p:txBody>
          <a:bodyPr/>
          <a:lstStyle/>
          <a:p>
            <a:fld id="{C615ADBA-1916-7041-AE94-78FEC6A77EEF}" type="slidenum">
              <a:rPr lang="en-US" smtClean="0"/>
              <a:t>15</a:t>
            </a:fld>
            <a:endParaRPr lang="en-US"/>
          </a:p>
        </p:txBody>
      </p:sp>
    </p:spTree>
    <p:extLst>
      <p:ext uri="{BB962C8B-B14F-4D97-AF65-F5344CB8AC3E}">
        <p14:creationId xmlns:p14="http://schemas.microsoft.com/office/powerpoint/2010/main" val="359494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PL_logo_541_LARGE_New_Outlin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7476" y="5001337"/>
            <a:ext cx="1898270" cy="342188"/>
          </a:xfrm>
          <a:prstGeom prst="rect">
            <a:avLst/>
          </a:prstGeom>
        </p:spPr>
      </p:pic>
      <p:sp>
        <p:nvSpPr>
          <p:cNvPr id="8" name="Text Placeholder 2"/>
          <p:cNvSpPr>
            <a:spLocks noGrp="1"/>
          </p:cNvSpPr>
          <p:nvPr>
            <p:ph idx="13" hasCustomPrompt="1"/>
          </p:nvPr>
        </p:nvSpPr>
        <p:spPr>
          <a:xfrm>
            <a:off x="656856" y="2462358"/>
            <a:ext cx="7484701" cy="1569976"/>
          </a:xfrm>
          <a:prstGeom prst="rect">
            <a:avLst/>
          </a:prstGeom>
        </p:spPr>
        <p:txBody>
          <a:bodyPr vert="horz" lIns="0" tIns="0" rIns="0" bIns="45720" rtlCol="0">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a:lvl4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Fifth level</a:t>
            </a:r>
          </a:p>
        </p:txBody>
      </p:sp>
      <p:sp>
        <p:nvSpPr>
          <p:cNvPr id="9" name="Rectangle 8"/>
          <p:cNvSpPr/>
          <p:nvPr userDrawn="1"/>
        </p:nvSpPr>
        <p:spPr>
          <a:xfrm>
            <a:off x="0" y="1289133"/>
            <a:ext cx="171450" cy="2743200"/>
          </a:xfrm>
          <a:prstGeom prst="rect">
            <a:avLst/>
          </a:prstGeom>
          <a:solidFill>
            <a:srgbClr val="00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8781083" y="1289133"/>
            <a:ext cx="41147" cy="2743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4" name="Title 1"/>
          <p:cNvSpPr>
            <a:spLocks noGrp="1"/>
          </p:cNvSpPr>
          <p:nvPr>
            <p:ph type="ctrTitle"/>
          </p:nvPr>
        </p:nvSpPr>
        <p:spPr>
          <a:xfrm>
            <a:off x="658070" y="1442603"/>
            <a:ext cx="7483487" cy="803468"/>
          </a:xfrm>
        </p:spPr>
        <p:txBody>
          <a:bodyPr>
            <a:noAutofit/>
          </a:bodyPr>
          <a:lstStyle>
            <a:lvl1pPr>
              <a:defRPr sz="2800">
                <a:solidFill>
                  <a:srgbClr val="042E5E"/>
                </a:solidFill>
              </a:defRPr>
            </a:lvl1pPr>
          </a:lstStyle>
          <a:p>
            <a:r>
              <a:rPr lang="en-US" smtClean="0"/>
              <a:t>Click to edit Master title style</a:t>
            </a:r>
            <a:endParaRPr lang="en-US" dirty="0"/>
          </a:p>
        </p:txBody>
      </p:sp>
      <p:sp>
        <p:nvSpPr>
          <p:cNvPr id="17" name="TextBox 16"/>
          <p:cNvSpPr txBox="1"/>
          <p:nvPr userDrawn="1"/>
        </p:nvSpPr>
        <p:spPr>
          <a:xfrm>
            <a:off x="7046235" y="5393843"/>
            <a:ext cx="1775995"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143929030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8641638" y="5309288"/>
            <a:ext cx="41147" cy="320037"/>
          </a:xfrm>
          <a:prstGeom prst="rect">
            <a:avLst/>
          </a:prstGeom>
          <a:solidFill>
            <a:srgbClr val="F7C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3283"/>
            <a:ext cx="6733032" cy="5227320"/>
          </a:xfrm>
          <a:prstGeom prst="rect">
            <a:avLst/>
          </a:prstGeom>
        </p:spPr>
      </p:pic>
      <p:sp>
        <p:nvSpPr>
          <p:cNvPr id="8" name="Rectangle 7"/>
          <p:cNvSpPr/>
          <p:nvPr userDrawn="1"/>
        </p:nvSpPr>
        <p:spPr>
          <a:xfrm>
            <a:off x="0" y="0"/>
            <a:ext cx="171450" cy="5723467"/>
          </a:xfrm>
          <a:prstGeom prst="rect">
            <a:avLst/>
          </a:prstGeom>
          <a:solidFill>
            <a:srgbClr val="F3D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20947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8641638" y="5309288"/>
            <a:ext cx="41147" cy="320037"/>
          </a:xfrm>
          <a:prstGeom prst="rect">
            <a:avLst/>
          </a:prstGeom>
          <a:solidFill>
            <a:srgbClr val="8B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0489"/>
            <a:ext cx="7181088" cy="5337048"/>
          </a:xfrm>
          <a:prstGeom prst="rect">
            <a:avLst/>
          </a:prstGeom>
        </p:spPr>
      </p:pic>
      <p:sp>
        <p:nvSpPr>
          <p:cNvPr id="8" name="Rectangle 7"/>
          <p:cNvSpPr/>
          <p:nvPr userDrawn="1"/>
        </p:nvSpPr>
        <p:spPr>
          <a:xfrm>
            <a:off x="0" y="0"/>
            <a:ext cx="171450" cy="5723467"/>
          </a:xfrm>
          <a:prstGeom prst="rect">
            <a:avLst/>
          </a:prstGeom>
          <a:solidFill>
            <a:srgbClr val="8B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18001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6855" y="307517"/>
            <a:ext cx="8183499" cy="57506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770795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8641638" y="5309288"/>
            <a:ext cx="41147" cy="320037"/>
          </a:xfrm>
          <a:prstGeom prst="rect">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pic>
        <p:nvPicPr>
          <p:cNvPr id="9" name="Picture 8" descr="bond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2" y="152400"/>
            <a:ext cx="6922008" cy="5410200"/>
          </a:xfrm>
          <a:prstGeom prst="rect">
            <a:avLst/>
          </a:prstGeom>
        </p:spPr>
      </p:pic>
      <p:sp>
        <p:nvSpPr>
          <p:cNvPr id="8" name="Rectangle 7"/>
          <p:cNvSpPr/>
          <p:nvPr userDrawn="1"/>
        </p:nvSpPr>
        <p:spPr>
          <a:xfrm>
            <a:off x="0" y="0"/>
            <a:ext cx="171450" cy="5723467"/>
          </a:xfrm>
          <a:prstGeom prst="rect">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20335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6855" y="307517"/>
            <a:ext cx="8183499" cy="57506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519250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8641638" y="5309288"/>
            <a:ext cx="41147" cy="320037"/>
          </a:xfrm>
          <a:prstGeom prst="rect">
            <a:avLst/>
          </a:prstGeom>
          <a:solidFill>
            <a:srgbClr val="4B4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8" name="Rectangle 7"/>
          <p:cNvSpPr/>
          <p:nvPr userDrawn="1"/>
        </p:nvSpPr>
        <p:spPr>
          <a:xfrm>
            <a:off x="0" y="0"/>
            <a:ext cx="171450" cy="5723467"/>
          </a:xfrm>
          <a:prstGeom prst="rect">
            <a:avLst/>
          </a:prstGeom>
          <a:solidFill>
            <a:srgbClr val="4B4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7586" y="393624"/>
            <a:ext cx="5164443" cy="5096256"/>
          </a:xfrm>
          <a:prstGeom prst="rect">
            <a:avLst/>
          </a:prstGeom>
        </p:spPr>
      </p:pic>
    </p:spTree>
    <p:extLst>
      <p:ext uri="{BB962C8B-B14F-4D97-AF65-F5344CB8AC3E}">
        <p14:creationId xmlns:p14="http://schemas.microsoft.com/office/powerpoint/2010/main" val="393320860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6855" y="307517"/>
            <a:ext cx="8183499" cy="57506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2076008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8641638" y="5309288"/>
            <a:ext cx="41147" cy="320037"/>
          </a:xfrm>
          <a:prstGeom prst="rect">
            <a:avLst/>
          </a:prstGeom>
          <a:solidFill>
            <a:srgbClr val="F7C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pic>
        <p:nvPicPr>
          <p:cNvPr id="9" name="Picture 8" descr="internatio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3283"/>
            <a:ext cx="6733032" cy="5227320"/>
          </a:xfrm>
          <a:prstGeom prst="rect">
            <a:avLst/>
          </a:prstGeom>
        </p:spPr>
      </p:pic>
      <p:sp>
        <p:nvSpPr>
          <p:cNvPr id="8" name="Rectangle 7"/>
          <p:cNvSpPr/>
          <p:nvPr userDrawn="1"/>
        </p:nvSpPr>
        <p:spPr>
          <a:xfrm>
            <a:off x="0" y="0"/>
            <a:ext cx="171450" cy="5723467"/>
          </a:xfrm>
          <a:prstGeom prst="rect">
            <a:avLst/>
          </a:prstGeom>
          <a:solidFill>
            <a:srgbClr val="F3D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189511"/>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6855" y="307517"/>
            <a:ext cx="8183499" cy="57506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4285298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856" y="307517"/>
            <a:ext cx="8155768" cy="57506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56855" y="1289133"/>
            <a:ext cx="8155769" cy="3618946"/>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solidFill>
                  <a:schemeClr val="tx1"/>
                </a:solidFil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solidFill>
                  <a:schemeClr val="tx1"/>
                </a:solidFil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solidFill>
                  <a:schemeClr val="tx1"/>
                </a:solidFil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a:solidFill>
                  <a:schemeClr val="tx1"/>
                </a:solidFill>
              </a:defRPr>
            </a:lvl4pPr>
            <a:lvl5pPr marL="1828800" indent="-1374775">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smtClean="0">
                <a:ln>
                  <a:noFill/>
                </a:ln>
                <a:solidFill>
                  <a:prstClr val="white">
                    <a:lumMod val="50000"/>
                  </a:prstClr>
                </a:solidFill>
                <a:effectLst/>
                <a:uLnTx/>
                <a:uFillTx/>
                <a:latin typeface="Arial"/>
                <a:ea typeface="+mn-ea"/>
                <a:cs typeface="Arial"/>
              </a:rPr>
              <a:t>Click to edit Master text styles</a:t>
            </a:r>
          </a:p>
          <a:p>
            <a:pPr marL="0" marR="0" lvl="1"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smtClean="0">
                <a:ln>
                  <a:noFill/>
                </a:ln>
                <a:solidFill>
                  <a:prstClr val="white">
                    <a:lumMod val="50000"/>
                  </a:prstClr>
                </a:solidFill>
                <a:effectLst/>
                <a:uLnTx/>
                <a:uFillTx/>
                <a:latin typeface="Arial"/>
                <a:ea typeface="+mn-ea"/>
                <a:cs typeface="Arial"/>
              </a:rPr>
              <a:t>Second level</a:t>
            </a:r>
          </a:p>
          <a:p>
            <a:pPr marL="0" marR="0" lvl="2"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smtClean="0">
                <a:ln>
                  <a:noFill/>
                </a:ln>
                <a:solidFill>
                  <a:prstClr val="white">
                    <a:lumMod val="50000"/>
                  </a:prstClr>
                </a:solidFill>
                <a:effectLst/>
                <a:uLnTx/>
                <a:uFillTx/>
                <a:latin typeface="Arial"/>
                <a:ea typeface="+mn-ea"/>
                <a:cs typeface="Arial"/>
              </a:rPr>
              <a:t>Third level</a:t>
            </a:r>
          </a:p>
          <a:p>
            <a:pPr marL="0" marR="0" lvl="3"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smtClean="0">
                <a:ln>
                  <a:noFill/>
                </a:ln>
                <a:solidFill>
                  <a:prstClr val="white">
                    <a:lumMod val="50000"/>
                  </a:prstClr>
                </a:solidFill>
                <a:effectLst/>
                <a:uLnTx/>
                <a:uFillTx/>
                <a:latin typeface="Arial"/>
                <a:ea typeface="+mn-ea"/>
                <a:cs typeface="Arial"/>
              </a:rPr>
              <a:t>Fourth level</a:t>
            </a:r>
          </a:p>
        </p:txBody>
      </p:sp>
    </p:spTree>
    <p:extLst>
      <p:ext uri="{BB962C8B-B14F-4D97-AF65-F5344CB8AC3E}">
        <p14:creationId xmlns:p14="http://schemas.microsoft.com/office/powerpoint/2010/main" val="40022502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6855" y="307517"/>
            <a:ext cx="8183499" cy="57506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1684682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58070" y="1293706"/>
            <a:ext cx="8164160" cy="2784347"/>
          </a:xfrm>
          <a:prstGeom prst="rect">
            <a:avLst/>
          </a:prstGeom>
          <a:solidFill>
            <a:srgbClr val="F2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ctrTitle"/>
          </p:nvPr>
        </p:nvSpPr>
        <p:spPr>
          <a:xfrm>
            <a:off x="1358410" y="1708122"/>
            <a:ext cx="6949162" cy="1935503"/>
          </a:xfrm>
        </p:spPr>
        <p:txBody>
          <a:bodyPr>
            <a:noAutofit/>
          </a:bodyPr>
          <a:lstStyle>
            <a:lvl1pPr algn="r">
              <a:defRPr sz="3200">
                <a:solidFill>
                  <a:srgbClr val="0098DB"/>
                </a:solidFill>
              </a:defRPr>
            </a:lvl1pPr>
          </a:lstStyle>
          <a:p>
            <a:r>
              <a:rPr lang="en-US" smtClean="0"/>
              <a:t>Click to edit Master title style</a:t>
            </a:r>
            <a:endParaRPr lang="en-US" dirty="0"/>
          </a:p>
        </p:txBody>
      </p:sp>
      <p:sp>
        <p:nvSpPr>
          <p:cNvPr id="17" name="Rectangle 16"/>
          <p:cNvSpPr/>
          <p:nvPr userDrawn="1"/>
        </p:nvSpPr>
        <p:spPr>
          <a:xfrm rot="5400000">
            <a:off x="4717291" y="-26888"/>
            <a:ext cx="45719" cy="816416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userDrawn="1"/>
        </p:nvSpPr>
        <p:spPr>
          <a:xfrm rot="5400000">
            <a:off x="8641638" y="5309288"/>
            <a:ext cx="41147" cy="320037"/>
          </a:xfrm>
          <a:prstGeom prst="rect">
            <a:avLst/>
          </a:prstGeom>
          <a:solidFill>
            <a:srgbClr val="00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39350117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rot="5400000">
            <a:off x="8641638" y="5309288"/>
            <a:ext cx="41147" cy="320037"/>
          </a:xfrm>
          <a:prstGeom prst="rect">
            <a:avLst/>
          </a:prstGeom>
          <a:solidFill>
            <a:srgbClr val="00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pic>
        <p:nvPicPr>
          <p:cNvPr id="6" name="Picture 5" descr="econom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314"/>
            <a:ext cx="7184136" cy="4852416"/>
          </a:xfrm>
          <a:prstGeom prst="rect">
            <a:avLst/>
          </a:prstGeom>
        </p:spPr>
      </p:pic>
      <p:sp>
        <p:nvSpPr>
          <p:cNvPr id="9" name="Rectangle 8"/>
          <p:cNvSpPr/>
          <p:nvPr userDrawn="1"/>
        </p:nvSpPr>
        <p:spPr>
          <a:xfrm>
            <a:off x="0" y="0"/>
            <a:ext cx="171450" cy="5723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74435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or Quote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ctrTitle"/>
          </p:nvPr>
        </p:nvSpPr>
        <p:spPr>
          <a:xfrm>
            <a:off x="1098112" y="1708122"/>
            <a:ext cx="7209460" cy="1935503"/>
          </a:xfrm>
        </p:spPr>
        <p:txBody>
          <a:bodyPr anchor="ctr" anchorCtr="0">
            <a:normAutofit/>
          </a:bodyPr>
          <a:lstStyle>
            <a:lvl1pPr algn="ctr">
              <a:defRPr sz="2400">
                <a:solidFill>
                  <a:srgbClr val="0098DB"/>
                </a:solidFill>
              </a:defRPr>
            </a:lvl1pPr>
          </a:lstStyle>
          <a:p>
            <a:r>
              <a:rPr lang="en-US" smtClean="0"/>
              <a:t>Click to edit Master title style</a:t>
            </a:r>
            <a:endParaRPr lang="en-US" dirty="0"/>
          </a:p>
        </p:txBody>
      </p:sp>
      <p:sp>
        <p:nvSpPr>
          <p:cNvPr id="17" name="Rectangle 16"/>
          <p:cNvSpPr/>
          <p:nvPr userDrawn="1"/>
        </p:nvSpPr>
        <p:spPr>
          <a:xfrm rot="5400000">
            <a:off x="4717291" y="-26888"/>
            <a:ext cx="45719" cy="816416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userDrawn="1"/>
        </p:nvSpPr>
        <p:spPr>
          <a:xfrm rot="5400000">
            <a:off x="8641638" y="5309288"/>
            <a:ext cx="41147" cy="320037"/>
          </a:xfrm>
          <a:prstGeom prst="rect">
            <a:avLst/>
          </a:prstGeom>
          <a:solidFill>
            <a:srgbClr val="00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8" name="Rectangle 7"/>
          <p:cNvSpPr/>
          <p:nvPr userDrawn="1"/>
        </p:nvSpPr>
        <p:spPr>
          <a:xfrm rot="5400000">
            <a:off x="4717289" y="-2765515"/>
            <a:ext cx="45719" cy="816416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394584794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Rectangle 14"/>
          <p:cNvSpPr/>
          <p:nvPr userDrawn="1"/>
        </p:nvSpPr>
        <p:spPr>
          <a:xfrm>
            <a:off x="0" y="0"/>
            <a:ext cx="521326"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4569122"/>
            <a:ext cx="9144000" cy="11380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58070" y="1293706"/>
            <a:ext cx="8164160" cy="2784347"/>
          </a:xfrm>
          <a:prstGeom prst="rect">
            <a:avLst/>
          </a:prstGeom>
          <a:solidFill>
            <a:srgbClr val="042E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42E5E"/>
              </a:solidFill>
            </a:endParaRPr>
          </a:p>
        </p:txBody>
      </p:sp>
      <p:sp>
        <p:nvSpPr>
          <p:cNvPr id="14" name="Title 1"/>
          <p:cNvSpPr>
            <a:spLocks noGrp="1"/>
          </p:cNvSpPr>
          <p:nvPr>
            <p:ph type="ctrTitle"/>
          </p:nvPr>
        </p:nvSpPr>
        <p:spPr>
          <a:xfrm>
            <a:off x="1020103" y="1708122"/>
            <a:ext cx="7487490" cy="576769"/>
          </a:xfrm>
        </p:spPr>
        <p:txBody>
          <a:bodyPr anchor="t" anchorCtr="0">
            <a:noAutofit/>
          </a:bodyPr>
          <a:lstStyle>
            <a:lvl1pPr algn="l">
              <a:defRPr sz="2400">
                <a:solidFill>
                  <a:srgbClr val="FFFFFF"/>
                </a:solidFill>
              </a:defRPr>
            </a:lvl1pPr>
          </a:lstStyle>
          <a:p>
            <a:r>
              <a:rPr lang="en-US" smtClean="0"/>
              <a:t>Click to edit Master title style</a:t>
            </a:r>
            <a:endParaRPr lang="en-US" dirty="0"/>
          </a:p>
        </p:txBody>
      </p:sp>
      <p:sp>
        <p:nvSpPr>
          <p:cNvPr id="17" name="Rectangle 16"/>
          <p:cNvSpPr/>
          <p:nvPr userDrawn="1"/>
        </p:nvSpPr>
        <p:spPr>
          <a:xfrm rot="5400000">
            <a:off x="4717291" y="-26888"/>
            <a:ext cx="45719" cy="816416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3" name="Content Placeholder 2"/>
          <p:cNvSpPr>
            <a:spLocks noGrp="1"/>
          </p:cNvSpPr>
          <p:nvPr>
            <p:ph sz="quarter" idx="10"/>
          </p:nvPr>
        </p:nvSpPr>
        <p:spPr>
          <a:xfrm>
            <a:off x="5351909" y="2368079"/>
            <a:ext cx="3155684" cy="1275546"/>
          </a:xfrm>
        </p:spPr>
        <p:txBody>
          <a:bodyPr>
            <a:noAutofit/>
          </a:bodyPr>
          <a:lstStyle>
            <a:lvl1pPr>
              <a:defRPr sz="1200">
                <a:solidFill>
                  <a:srgbClr val="FFFFFF"/>
                </a:solidFill>
              </a:defRPr>
            </a:lvl1pPr>
            <a:lvl2pPr>
              <a:defRPr sz="120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grpSp>
        <p:nvGrpSpPr>
          <p:cNvPr id="18" name="Group 17"/>
          <p:cNvGrpSpPr/>
          <p:nvPr userDrawn="1"/>
        </p:nvGrpSpPr>
        <p:grpSpPr>
          <a:xfrm>
            <a:off x="656856" y="5448733"/>
            <a:ext cx="8165374" cy="46463"/>
            <a:chOff x="656856" y="5310083"/>
            <a:chExt cx="8165374" cy="46463"/>
          </a:xfrm>
        </p:grpSpPr>
        <p:sp>
          <p:nvSpPr>
            <p:cNvPr id="19" name="Rectangle 18"/>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0" name="Rectangle 19"/>
            <p:cNvSpPr/>
            <p:nvPr userDrawn="1"/>
          </p:nvSpPr>
          <p:spPr>
            <a:xfrm rot="5400000">
              <a:off x="8641638" y="5170638"/>
              <a:ext cx="41147" cy="320037"/>
            </a:xfrm>
            <a:prstGeom prst="rect">
              <a:avLst/>
            </a:prstGeom>
            <a:solidFill>
              <a:srgbClr val="00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4" name="Content Placeholder 3"/>
          <p:cNvSpPr>
            <a:spLocks noGrp="1"/>
          </p:cNvSpPr>
          <p:nvPr>
            <p:ph sz="quarter" idx="11"/>
          </p:nvPr>
        </p:nvSpPr>
        <p:spPr>
          <a:xfrm>
            <a:off x="1020764" y="2368080"/>
            <a:ext cx="3815366" cy="1275234"/>
          </a:xfrm>
        </p:spPr>
        <p:txBody>
          <a:bodyPr/>
          <a:lstStyle>
            <a:lvl1pPr>
              <a:defRPr sz="1200">
                <a:solidFill>
                  <a:srgbClr val="FFFFFF"/>
                </a:solidFill>
              </a:defRPr>
            </a:lvl1pPr>
            <a:lvl2pPr>
              <a:defRPr sz="1200">
                <a:solidFill>
                  <a:srgbClr val="FFFFFF"/>
                </a:solidFill>
              </a:defRPr>
            </a:lvl2pPr>
            <a:lvl3pPr marL="227012" indent="0">
              <a:buNone/>
              <a:defRPr sz="1200">
                <a:solidFill>
                  <a:srgbClr val="FFFFFF"/>
                </a:solidFill>
              </a:defRPr>
            </a:lvl3pPr>
            <a:lvl4pPr marL="454025" indent="0">
              <a:buNone/>
              <a:defRPr sz="1200">
                <a:solidFill>
                  <a:srgbClr val="FFFFFF"/>
                </a:solidFill>
              </a:defRPr>
            </a:lvl4pPr>
            <a:lvl5pPr>
              <a:defRPr sz="1200">
                <a:solidFill>
                  <a:srgbClr val="FFFFFF"/>
                </a:solidFill>
              </a:defRPr>
            </a:lvl5pPr>
          </a:lstStyle>
          <a:p>
            <a:pPr lvl="0"/>
            <a:r>
              <a:rPr lang="en-US" smtClean="0"/>
              <a:t>Click to edit Master text styles</a:t>
            </a:r>
          </a:p>
          <a:p>
            <a:pPr lvl="1"/>
            <a:r>
              <a:rPr lang="en-US" smtClean="0"/>
              <a:t>Second level</a:t>
            </a:r>
          </a:p>
        </p:txBody>
      </p:sp>
      <p:sp>
        <p:nvSpPr>
          <p:cNvPr id="23" name="TextBox 22"/>
          <p:cNvSpPr txBox="1"/>
          <p:nvPr userDrawn="1"/>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149859360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0"/>
            <a:ext cx="9144000" cy="5715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a:off x="658070" y="1293706"/>
            <a:ext cx="8164160" cy="2784347"/>
          </a:xfrm>
          <a:prstGeom prst="rect">
            <a:avLst/>
          </a:prstGeom>
          <a:solidFill>
            <a:srgbClr val="F2F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ctrTitle"/>
          </p:nvPr>
        </p:nvSpPr>
        <p:spPr>
          <a:xfrm>
            <a:off x="1358410" y="1708122"/>
            <a:ext cx="6949162" cy="1935503"/>
          </a:xfrm>
        </p:spPr>
        <p:txBody>
          <a:bodyPr>
            <a:noAutofit/>
          </a:bodyPr>
          <a:lstStyle>
            <a:lvl1pPr algn="r">
              <a:defRPr sz="3200">
                <a:solidFill>
                  <a:srgbClr val="003F72"/>
                </a:solidFill>
              </a:defRPr>
            </a:lvl1pPr>
          </a:lstStyle>
          <a:p>
            <a:r>
              <a:rPr lang="en-US" dirty="0" smtClean="0"/>
              <a:t>Click to edit Master title style</a:t>
            </a:r>
            <a:endParaRPr lang="en-US" dirty="0"/>
          </a:p>
        </p:txBody>
      </p:sp>
      <p:sp>
        <p:nvSpPr>
          <p:cNvPr id="17" name="Rectangle 16"/>
          <p:cNvSpPr/>
          <p:nvPr userDrawn="1"/>
        </p:nvSpPr>
        <p:spPr>
          <a:xfrm rot="5400000">
            <a:off x="4717291" y="-26888"/>
            <a:ext cx="45719" cy="816416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userDrawn="1"/>
        </p:nvSpPr>
        <p:spPr>
          <a:xfrm rot="5400000">
            <a:off x="8641638" y="5309288"/>
            <a:ext cx="41147" cy="320037"/>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98DB"/>
              </a:solidFill>
            </a:endParaRPr>
          </a:p>
        </p:txBody>
      </p:sp>
      <p:sp>
        <p:nvSpPr>
          <p:cNvPr id="21" name="TextBox 20"/>
          <p:cNvSpPr txBox="1"/>
          <p:nvPr userDrawn="1"/>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429039817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6855" y="307517"/>
            <a:ext cx="8183499" cy="57506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9279571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856" y="307517"/>
            <a:ext cx="7797577" cy="575064"/>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656856" y="1289133"/>
            <a:ext cx="7797577" cy="3185145"/>
          </a:xfrm>
          <a:prstGeom prst="rect">
            <a:avLst/>
          </a:prstGeom>
        </p:spPr>
        <p:txBody>
          <a:bodyPr vert="horz" lIns="0" tIns="0" rIns="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p:txBody>
      </p:sp>
      <p:sp>
        <p:nvSpPr>
          <p:cNvPr id="9" name="Rectangle 8"/>
          <p:cNvSpPr/>
          <p:nvPr/>
        </p:nvSpPr>
        <p:spPr>
          <a:xfrm>
            <a:off x="0" y="307517"/>
            <a:ext cx="171450" cy="6574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656856" y="5448733"/>
            <a:ext cx="8165374" cy="46463"/>
            <a:chOff x="656856" y="5310083"/>
            <a:chExt cx="8165374" cy="46463"/>
          </a:xfrm>
        </p:grpSpPr>
        <p:sp>
          <p:nvSpPr>
            <p:cNvPr id="15" name="Rectangle 14"/>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userDrawn="1"/>
          </p:nvSpPr>
          <p:spPr>
            <a:xfrm rot="5400000">
              <a:off x="8641638" y="5170638"/>
              <a:ext cx="41147" cy="320037"/>
            </a:xfrm>
            <a:prstGeom prst="rect">
              <a:avLst/>
            </a:prstGeom>
            <a:solidFill>
              <a:srgbClr val="00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19" name="TextBox 18"/>
          <p:cNvSpPr txBox="1"/>
          <p:nvPr/>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
        <p:nvSpPr>
          <p:cNvPr id="20" name="TextBox 19"/>
          <p:cNvSpPr txBox="1"/>
          <p:nvPr/>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113931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75" r:id="rId5"/>
    <p:sldLayoutId id="2147483657" r:id="rId6"/>
    <p:sldLayoutId id="2147483656" r:id="rId7"/>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4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2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2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2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856" y="307517"/>
            <a:ext cx="7797577" cy="575064"/>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656856" y="1289133"/>
            <a:ext cx="7797577" cy="3185145"/>
          </a:xfrm>
          <a:prstGeom prst="rect">
            <a:avLst/>
          </a:prstGeom>
        </p:spPr>
        <p:txBody>
          <a:bodyPr vert="horz" lIns="0" tIns="0" rIns="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p:txBody>
      </p:sp>
      <p:sp>
        <p:nvSpPr>
          <p:cNvPr id="9" name="Rectangle 8"/>
          <p:cNvSpPr/>
          <p:nvPr/>
        </p:nvSpPr>
        <p:spPr>
          <a:xfrm>
            <a:off x="0" y="307517"/>
            <a:ext cx="171450" cy="657461"/>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656856" y="5448733"/>
            <a:ext cx="8165374" cy="46463"/>
            <a:chOff x="656856" y="5310083"/>
            <a:chExt cx="8165374" cy="46463"/>
          </a:xfrm>
        </p:grpSpPr>
        <p:sp>
          <p:nvSpPr>
            <p:cNvPr id="15" name="Rectangle 14"/>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userDrawn="1"/>
          </p:nvSpPr>
          <p:spPr>
            <a:xfrm rot="5400000">
              <a:off x="8641638" y="5170638"/>
              <a:ext cx="41147" cy="320037"/>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20" name="TextBox 19"/>
          <p:cNvSpPr txBox="1"/>
          <p:nvPr/>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10" name="TextBox 9"/>
          <p:cNvSpPr txBox="1"/>
          <p:nvPr userDrawn="1"/>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2621764417"/>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76" r:id="rId3"/>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4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2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2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2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856" y="307517"/>
            <a:ext cx="7797577" cy="575064"/>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656856" y="1289133"/>
            <a:ext cx="7797577" cy="3185145"/>
          </a:xfrm>
          <a:prstGeom prst="rect">
            <a:avLst/>
          </a:prstGeom>
        </p:spPr>
        <p:txBody>
          <a:bodyPr vert="horz" lIns="0" tIns="0" rIns="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p:txBody>
      </p:sp>
      <p:sp>
        <p:nvSpPr>
          <p:cNvPr id="9" name="Rectangle 8"/>
          <p:cNvSpPr/>
          <p:nvPr/>
        </p:nvSpPr>
        <p:spPr>
          <a:xfrm>
            <a:off x="0" y="307517"/>
            <a:ext cx="171450" cy="657461"/>
          </a:xfrm>
          <a:prstGeom prst="rect">
            <a:avLst/>
          </a:prstGeom>
          <a:solidFill>
            <a:srgbClr val="8B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BC53F"/>
              </a:solidFill>
            </a:endParaRPr>
          </a:p>
        </p:txBody>
      </p:sp>
      <p:grpSp>
        <p:nvGrpSpPr>
          <p:cNvPr id="17" name="Group 16"/>
          <p:cNvGrpSpPr/>
          <p:nvPr/>
        </p:nvGrpSpPr>
        <p:grpSpPr>
          <a:xfrm>
            <a:off x="656856" y="5448733"/>
            <a:ext cx="8165374" cy="46463"/>
            <a:chOff x="656856" y="5310083"/>
            <a:chExt cx="8165374" cy="46463"/>
          </a:xfrm>
        </p:grpSpPr>
        <p:sp>
          <p:nvSpPr>
            <p:cNvPr id="15" name="Rectangle 14"/>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userDrawn="1"/>
          </p:nvSpPr>
          <p:spPr>
            <a:xfrm rot="5400000">
              <a:off x="8641638" y="5170638"/>
              <a:ext cx="41147" cy="320037"/>
            </a:xfrm>
            <a:prstGeom prst="rect">
              <a:avLst/>
            </a:prstGeom>
            <a:solidFill>
              <a:srgbClr val="8BC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20" name="TextBox 19"/>
          <p:cNvSpPr txBox="1"/>
          <p:nvPr/>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10" name="TextBox 9"/>
          <p:cNvSpPr txBox="1"/>
          <p:nvPr userDrawn="1"/>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4096177225"/>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4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2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2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2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856" y="307517"/>
            <a:ext cx="7797577" cy="575064"/>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656856" y="1289133"/>
            <a:ext cx="7797577" cy="3185145"/>
          </a:xfrm>
          <a:prstGeom prst="rect">
            <a:avLst/>
          </a:prstGeom>
        </p:spPr>
        <p:txBody>
          <a:bodyPr vert="horz" lIns="0" tIns="0" rIns="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p:txBody>
      </p:sp>
      <p:sp>
        <p:nvSpPr>
          <p:cNvPr id="9" name="Rectangle 8"/>
          <p:cNvSpPr/>
          <p:nvPr/>
        </p:nvSpPr>
        <p:spPr>
          <a:xfrm>
            <a:off x="0" y="307517"/>
            <a:ext cx="171450" cy="657461"/>
          </a:xfrm>
          <a:prstGeom prst="rect">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656856" y="5448733"/>
            <a:ext cx="8165374" cy="46463"/>
            <a:chOff x="656856" y="5310083"/>
            <a:chExt cx="8165374" cy="46463"/>
          </a:xfrm>
        </p:grpSpPr>
        <p:sp>
          <p:nvSpPr>
            <p:cNvPr id="15" name="Rectangle 14"/>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userDrawn="1"/>
          </p:nvSpPr>
          <p:spPr>
            <a:xfrm rot="5400000">
              <a:off x="8641638" y="5170638"/>
              <a:ext cx="41147" cy="320037"/>
            </a:xfrm>
            <a:prstGeom prst="rect">
              <a:avLst/>
            </a:prstGeom>
            <a:solidFill>
              <a:srgbClr val="FF6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20" name="TextBox 19"/>
          <p:cNvSpPr txBox="1"/>
          <p:nvPr/>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10" name="TextBox 9"/>
          <p:cNvSpPr txBox="1"/>
          <p:nvPr userDrawn="1"/>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1431867183"/>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4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2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2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2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856" y="307517"/>
            <a:ext cx="7797577" cy="575064"/>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656856" y="1289133"/>
            <a:ext cx="7797577" cy="3185145"/>
          </a:xfrm>
          <a:prstGeom prst="rect">
            <a:avLst/>
          </a:prstGeom>
        </p:spPr>
        <p:txBody>
          <a:bodyPr vert="horz" lIns="0" tIns="0" rIns="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p:txBody>
      </p:sp>
      <p:sp>
        <p:nvSpPr>
          <p:cNvPr id="9" name="Rectangle 8"/>
          <p:cNvSpPr/>
          <p:nvPr/>
        </p:nvSpPr>
        <p:spPr>
          <a:xfrm>
            <a:off x="0" y="307517"/>
            <a:ext cx="171450" cy="657461"/>
          </a:xfrm>
          <a:prstGeom prst="rect">
            <a:avLst/>
          </a:prstGeom>
          <a:solidFill>
            <a:srgbClr val="4B4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656856" y="5448733"/>
            <a:ext cx="8165374" cy="46463"/>
            <a:chOff x="656856" y="5310083"/>
            <a:chExt cx="8165374" cy="46463"/>
          </a:xfrm>
        </p:grpSpPr>
        <p:sp>
          <p:nvSpPr>
            <p:cNvPr id="15" name="Rectangle 14"/>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userDrawn="1"/>
          </p:nvSpPr>
          <p:spPr>
            <a:xfrm rot="5400000">
              <a:off x="8641638" y="5170638"/>
              <a:ext cx="41147" cy="320037"/>
            </a:xfrm>
            <a:prstGeom prst="rect">
              <a:avLst/>
            </a:prstGeom>
            <a:solidFill>
              <a:srgbClr val="4B4F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20" name="TextBox 19"/>
          <p:cNvSpPr txBox="1"/>
          <p:nvPr/>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10" name="TextBox 9"/>
          <p:cNvSpPr txBox="1"/>
          <p:nvPr userDrawn="1"/>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2632247900"/>
      </p:ext>
    </p:extLst>
  </p:cSld>
  <p:clrMap bg1="lt1" tx1="dk1" bg2="lt2" tx2="dk2" accent1="accent1" accent2="accent2" accent3="accent3" accent4="accent4" accent5="accent5" accent6="accent6" hlink="hlink" folHlink="folHlink"/>
  <p:sldLayoutIdLst>
    <p:sldLayoutId id="2147483670" r:id="rId1"/>
    <p:sldLayoutId id="2147483671" r:id="rId2"/>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4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2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2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2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856" y="307517"/>
            <a:ext cx="7797577" cy="575064"/>
          </a:xfrm>
          <a:prstGeom prst="rect">
            <a:avLst/>
          </a:prstGeom>
        </p:spPr>
        <p:txBody>
          <a:bodyPr vert="horz" lIns="0" tIns="0" rIns="0" bIns="0" rtlCol="0" anchor="b" anchorCtr="0">
            <a:noAutofit/>
          </a:bodyPr>
          <a:lstStyle/>
          <a:p>
            <a:endParaRPr lang="en-US" dirty="0"/>
          </a:p>
        </p:txBody>
      </p:sp>
      <p:sp>
        <p:nvSpPr>
          <p:cNvPr id="3" name="Text Placeholder 2"/>
          <p:cNvSpPr>
            <a:spLocks noGrp="1"/>
          </p:cNvSpPr>
          <p:nvPr>
            <p:ph type="body" idx="1"/>
          </p:nvPr>
        </p:nvSpPr>
        <p:spPr>
          <a:xfrm>
            <a:off x="656856" y="1289133"/>
            <a:ext cx="7797577" cy="3185145"/>
          </a:xfrm>
          <a:prstGeom prst="rect">
            <a:avLst/>
          </a:prstGeom>
        </p:spPr>
        <p:txBody>
          <a:bodyPr vert="horz" lIns="0" tIns="0" rIns="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smtClean="0">
                <a:ln>
                  <a:noFill/>
                </a:ln>
                <a:solidFill>
                  <a:prstClr val="white">
                    <a:lumMod val="50000"/>
                  </a:prstClr>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Second level</a:t>
            </a:r>
          </a:p>
          <a:p>
            <a:pPr marL="454025" marR="0" lvl="2"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Third level</a:t>
            </a:r>
          </a:p>
          <a:p>
            <a:pPr marL="687388" marR="0" lvl="3" indent="-233363" algn="l" defTabSz="457200" rtl="0" eaLnBrk="1" fontAlgn="auto" latinLnBrk="0" hangingPunct="1">
              <a:lnSpc>
                <a:spcPct val="100000"/>
              </a:lnSpc>
              <a:spcBef>
                <a:spcPct val="20000"/>
              </a:spcBef>
              <a:spcAft>
                <a:spcPts val="0"/>
              </a:spcAft>
              <a:buClrTx/>
              <a:buSzTx/>
              <a:buFont typeface="Lucida Grande"/>
              <a:buChar char="–"/>
              <a:tabLst/>
              <a:defRPr/>
            </a:pPr>
            <a:r>
              <a:rPr kumimoji="0" lang="en-US" sz="1400" b="0" i="0" u="none" strike="noStrike" kern="1200" cap="none" spc="0" normalizeH="0" baseline="0" noProof="0" dirty="0" smtClean="0">
                <a:ln>
                  <a:noFill/>
                </a:ln>
                <a:solidFill>
                  <a:prstClr val="white">
                    <a:lumMod val="50000"/>
                  </a:prstClr>
                </a:solidFill>
                <a:effectLst/>
                <a:uLnTx/>
                <a:uFillTx/>
                <a:latin typeface="Arial"/>
                <a:ea typeface="+mn-ea"/>
                <a:cs typeface="Arial"/>
              </a:rPr>
              <a:t>Fourth level</a:t>
            </a:r>
          </a:p>
        </p:txBody>
      </p:sp>
      <p:sp>
        <p:nvSpPr>
          <p:cNvPr id="9" name="Rectangle 8"/>
          <p:cNvSpPr/>
          <p:nvPr/>
        </p:nvSpPr>
        <p:spPr>
          <a:xfrm>
            <a:off x="0" y="307517"/>
            <a:ext cx="171450" cy="657461"/>
          </a:xfrm>
          <a:prstGeom prst="rect">
            <a:avLst/>
          </a:prstGeom>
          <a:solidFill>
            <a:srgbClr val="F7C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656856" y="5448733"/>
            <a:ext cx="8165374" cy="46463"/>
            <a:chOff x="656856" y="5310083"/>
            <a:chExt cx="8165374" cy="46463"/>
          </a:xfrm>
        </p:grpSpPr>
        <p:sp>
          <p:nvSpPr>
            <p:cNvPr id="15" name="Rectangle 14"/>
            <p:cNvSpPr/>
            <p:nvPr userDrawn="1"/>
          </p:nvSpPr>
          <p:spPr>
            <a:xfrm rot="5400000">
              <a:off x="4532414" y="1434526"/>
              <a:ext cx="46462" cy="77975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 name="Rectangle 15"/>
            <p:cNvSpPr/>
            <p:nvPr userDrawn="1"/>
          </p:nvSpPr>
          <p:spPr>
            <a:xfrm rot="5400000">
              <a:off x="8641638" y="5170638"/>
              <a:ext cx="41147" cy="320037"/>
            </a:xfrm>
            <a:prstGeom prst="rect">
              <a:avLst/>
            </a:prstGeom>
            <a:solidFill>
              <a:srgbClr val="F7C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6541C"/>
                </a:solidFill>
              </a:endParaRPr>
            </a:p>
          </p:txBody>
        </p:sp>
      </p:grpSp>
      <p:sp>
        <p:nvSpPr>
          <p:cNvPr id="20" name="TextBox 19"/>
          <p:cNvSpPr txBox="1"/>
          <p:nvPr/>
        </p:nvSpPr>
        <p:spPr>
          <a:xfrm>
            <a:off x="8822230" y="5402863"/>
            <a:ext cx="177472" cy="92333"/>
          </a:xfrm>
          <a:prstGeom prst="rect">
            <a:avLst/>
          </a:prstGeom>
          <a:noFill/>
        </p:spPr>
        <p:txBody>
          <a:bodyPr wrap="square" lIns="0" tIns="0" rIns="0" bIns="0" rtlCol="0" anchor="b" anchorCtr="0">
            <a:spAutoFit/>
          </a:bodyPr>
          <a:lstStyle/>
          <a:p>
            <a:pPr algn="r"/>
            <a:fld id="{81B538D4-5135-F849-9941-231A0268C066}" type="slidenum">
              <a:rPr lang="en-US" sz="600" smtClean="0">
                <a:solidFill>
                  <a:schemeClr val="bg1">
                    <a:lumMod val="50000"/>
                  </a:schemeClr>
                </a:solidFill>
                <a:latin typeface="Arial"/>
                <a:cs typeface="Arial"/>
              </a:rPr>
              <a:t>‹#›</a:t>
            </a:fld>
            <a:endParaRPr lang="en-US" sz="600" dirty="0">
              <a:solidFill>
                <a:schemeClr val="bg1">
                  <a:lumMod val="50000"/>
                </a:schemeClr>
              </a:solidFill>
              <a:latin typeface="Arial"/>
              <a:cs typeface="Arial"/>
            </a:endParaRPr>
          </a:p>
        </p:txBody>
      </p:sp>
      <p:sp>
        <p:nvSpPr>
          <p:cNvPr id="10" name="TextBox 9"/>
          <p:cNvSpPr txBox="1"/>
          <p:nvPr userDrawn="1"/>
        </p:nvSpPr>
        <p:spPr>
          <a:xfrm>
            <a:off x="5720379" y="5554931"/>
            <a:ext cx="3101851" cy="92333"/>
          </a:xfrm>
          <a:prstGeom prst="rect">
            <a:avLst/>
          </a:prstGeom>
          <a:noFill/>
        </p:spPr>
        <p:txBody>
          <a:bodyPr wrap="square" lIns="0" tIns="0" rIns="0" bIns="0" rtlCol="0" anchor="b" anchorCtr="0">
            <a:spAutoFit/>
          </a:bodyPr>
          <a:lstStyle/>
          <a:p>
            <a:pPr algn="r"/>
            <a:r>
              <a:rPr lang="en-US" sz="600" dirty="0" smtClean="0">
                <a:solidFill>
                  <a:schemeClr val="bg1">
                    <a:lumMod val="50000"/>
                  </a:schemeClr>
                </a:solidFill>
                <a:latin typeface="Arial"/>
                <a:cs typeface="Arial"/>
              </a:rPr>
              <a:t>LPL Financial  Member FINRA/SIPC</a:t>
            </a:r>
            <a:endParaRPr lang="en-US" sz="600" dirty="0">
              <a:solidFill>
                <a:schemeClr val="bg1">
                  <a:lumMod val="50000"/>
                </a:schemeClr>
              </a:solidFill>
              <a:latin typeface="Arial"/>
              <a:cs typeface="Arial"/>
            </a:endParaRPr>
          </a:p>
        </p:txBody>
      </p:sp>
    </p:spTree>
    <p:extLst>
      <p:ext uri="{BB962C8B-B14F-4D97-AF65-F5344CB8AC3E}">
        <p14:creationId xmlns:p14="http://schemas.microsoft.com/office/powerpoint/2010/main" val="1527542338"/>
      </p:ext>
    </p:extLst>
  </p:cSld>
  <p:clrMap bg1="lt1" tx1="dk1" bg2="lt2" tx2="dk2" accent1="accent1" accent2="accent2" accent3="accent3" accent4="accent4" accent5="accent5" accent6="accent6" hlink="hlink" folHlink="folHlink"/>
  <p:sldLayoutIdLst>
    <p:sldLayoutId id="2147483673" r:id="rId1"/>
    <p:sldLayoutId id="2147483674" r:id="rId2"/>
  </p:sldLayoutIdLst>
  <p:timing>
    <p:tnLst>
      <p:par>
        <p:cTn xmlns:p14="http://schemas.microsoft.com/office/powerpoint/2010/main" id="1" dur="indefinite" restart="never" nodeType="tmRoot"/>
      </p:par>
    </p:tnLst>
  </p:timing>
  <p:txStyles>
    <p:title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4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2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2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2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3.jpg"/><Relationship Id="rId5" Type="http://schemas.openxmlformats.org/officeDocument/2006/relationships/image" Target="../media/image34.jpg"/><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PT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5" y="-5646"/>
            <a:ext cx="9247441" cy="5782733"/>
          </a:xfrm>
          <a:prstGeom prst="rect">
            <a:avLst/>
          </a:prstGeom>
        </p:spPr>
      </p:pic>
    </p:spTree>
    <p:extLst>
      <p:ext uri="{BB962C8B-B14F-4D97-AF65-F5344CB8AC3E}">
        <p14:creationId xmlns:p14="http://schemas.microsoft.com/office/powerpoint/2010/main" val="39770163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graphic-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55" y="1550687"/>
            <a:ext cx="3934195" cy="394206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1550686"/>
            <a:ext cx="3856953" cy="3942064"/>
          </a:xfrm>
          <a:prstGeom prst="rect">
            <a:avLst/>
          </a:prstGeom>
        </p:spPr>
      </p:pic>
      <p:sp>
        <p:nvSpPr>
          <p:cNvPr id="5" name="Title 1"/>
          <p:cNvSpPr>
            <a:spLocks noGrp="1"/>
          </p:cNvSpPr>
          <p:nvPr>
            <p:ph type="title"/>
          </p:nvPr>
        </p:nvSpPr>
        <p:spPr/>
        <p:txBody>
          <a:bodyPr/>
          <a:lstStyle/>
          <a:p>
            <a:r>
              <a:rPr lang="en-US" dirty="0" smtClean="0"/>
              <a:t>Economy</a:t>
            </a:r>
            <a:endParaRPr lang="en-US" dirty="0"/>
          </a:p>
        </p:txBody>
      </p:sp>
      <p:sp>
        <p:nvSpPr>
          <p:cNvPr id="6"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Labor Market </a:t>
            </a:r>
            <a:r>
              <a:rPr lang="en-US" sz="1800" dirty="0" smtClean="0"/>
              <a:t>Continues </a:t>
            </a:r>
            <a:r>
              <a:rPr lang="en-US" sz="1800" dirty="0"/>
              <a:t>to </a:t>
            </a:r>
            <a:r>
              <a:rPr lang="en-US" sz="1800" dirty="0" smtClean="0"/>
              <a:t>Make Progress Toward </a:t>
            </a:r>
            <a:r>
              <a:rPr lang="en-US" sz="1800" dirty="0"/>
              <a:t>Fed’s </a:t>
            </a:r>
            <a:r>
              <a:rPr lang="en-US" sz="1800" dirty="0" smtClean="0"/>
              <a:t>Goals</a:t>
            </a:r>
            <a:endParaRPr lang="en-US" sz="1800" dirty="0"/>
          </a:p>
        </p:txBody>
      </p:sp>
      <p:sp>
        <p:nvSpPr>
          <p:cNvPr id="7" name="TextBox 6"/>
          <p:cNvSpPr txBox="1">
            <a:spLocks noChangeArrowheads="1"/>
          </p:cNvSpPr>
          <p:nvPr/>
        </p:nvSpPr>
        <p:spPr bwMode="auto">
          <a:xfrm>
            <a:off x="650505" y="5524500"/>
            <a:ext cx="818349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defRPr/>
            </a:pPr>
            <a:r>
              <a:rPr lang="en-US" sz="800" dirty="0">
                <a:solidFill>
                  <a:srgbClr val="7F7F7F"/>
                </a:solidFill>
              </a:rPr>
              <a:t>Source: LPL Financial Research, Bureau of Labor Statistics, </a:t>
            </a:r>
            <a:r>
              <a:rPr lang="en-US" sz="800" dirty="0" err="1">
                <a:solidFill>
                  <a:srgbClr val="7F7F7F"/>
                </a:solidFill>
              </a:rPr>
              <a:t>Haver</a:t>
            </a:r>
            <a:r>
              <a:rPr lang="en-US" sz="800" dirty="0">
                <a:solidFill>
                  <a:srgbClr val="7F7F7F"/>
                </a:solidFill>
              </a:rPr>
              <a:t> </a:t>
            </a:r>
            <a:r>
              <a:rPr lang="en-US" sz="800" dirty="0" smtClean="0">
                <a:solidFill>
                  <a:srgbClr val="7F7F7F"/>
                </a:solidFill>
              </a:rPr>
              <a:t>Analytics 11</a:t>
            </a:r>
            <a:r>
              <a:rPr lang="en-US" sz="800" dirty="0">
                <a:solidFill>
                  <a:srgbClr val="7F7F7F"/>
                </a:solidFill>
              </a:rPr>
              <a:t>/30/</a:t>
            </a:r>
            <a:r>
              <a:rPr lang="en-US" sz="800" dirty="0" smtClean="0">
                <a:solidFill>
                  <a:srgbClr val="7F7F7F"/>
                </a:solidFill>
              </a:rPr>
              <a:t>16.  The </a:t>
            </a:r>
            <a:r>
              <a:rPr lang="en-US" sz="800" dirty="0">
                <a:solidFill>
                  <a:srgbClr val="7F7F7F"/>
                </a:solidFill>
              </a:rPr>
              <a:t>time frame for all data is the last 12 years: 2004–2016.</a:t>
            </a:r>
          </a:p>
        </p:txBody>
      </p:sp>
    </p:spTree>
    <p:extLst>
      <p:ext uri="{BB962C8B-B14F-4D97-AF65-F5344CB8AC3E}">
        <p14:creationId xmlns:p14="http://schemas.microsoft.com/office/powerpoint/2010/main" val="39919627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367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Global Balancing Act: Developed Foreign and Emerging Markets</a:t>
            </a:r>
            <a:endParaRPr lang="en-US" sz="1800" dirty="0">
              <a:solidFill>
                <a:srgbClr val="042E5E"/>
              </a:solidFill>
            </a:endParaRPr>
          </a:p>
        </p:txBody>
      </p:sp>
      <p:sp>
        <p:nvSpPr>
          <p:cNvPr id="4" name="TextBox 3"/>
          <p:cNvSpPr txBox="1"/>
          <p:nvPr/>
        </p:nvSpPr>
        <p:spPr>
          <a:xfrm>
            <a:off x="656854" y="1600072"/>
            <a:ext cx="7775946" cy="1846659"/>
          </a:xfrm>
          <a:prstGeom prst="rect">
            <a:avLst/>
          </a:prstGeom>
          <a:noFill/>
          <a:ln>
            <a:noFill/>
          </a:ln>
        </p:spPr>
        <p:txBody>
          <a:bodyPr wrap="square" lIns="0" tIns="0" rIns="0" bIns="0" rtlCol="0">
            <a:spAutoFit/>
          </a:bodyPr>
          <a:lstStyle/>
          <a:p>
            <a:pPr marL="285750" indent="-285750">
              <a:spcBef>
                <a:spcPts val="1200"/>
              </a:spcBef>
              <a:buClr>
                <a:srgbClr val="F3D03E"/>
              </a:buClr>
              <a:buFont typeface="Wingdings" charset="2"/>
              <a:buChar char="§"/>
            </a:pPr>
            <a:r>
              <a:rPr lang="en-US" sz="1600" dirty="0" smtClean="0">
                <a:solidFill>
                  <a:prstClr val="black"/>
                </a:solidFill>
              </a:rPr>
              <a:t>Economic fundamentals have been improving across most regions</a:t>
            </a:r>
          </a:p>
          <a:p>
            <a:pPr marL="285750" indent="-285750">
              <a:spcBef>
                <a:spcPts val="1200"/>
              </a:spcBef>
              <a:buClr>
                <a:srgbClr val="F3D03E"/>
              </a:buClr>
              <a:buFont typeface="Wingdings" charset="2"/>
              <a:buChar char="§"/>
            </a:pPr>
            <a:r>
              <a:rPr lang="en-US" sz="1600" dirty="0" smtClean="0">
                <a:solidFill>
                  <a:prstClr val="black"/>
                </a:solidFill>
              </a:rPr>
              <a:t>Earnings growth is strong overseas, particularly in emerging markets (EM)</a:t>
            </a:r>
          </a:p>
          <a:p>
            <a:pPr marL="285750" indent="-285750">
              <a:spcBef>
                <a:spcPts val="1200"/>
              </a:spcBef>
              <a:buClr>
                <a:srgbClr val="F3D03E"/>
              </a:buClr>
              <a:buFont typeface="Wingdings" charset="2"/>
              <a:buChar char="§"/>
            </a:pPr>
            <a:r>
              <a:rPr lang="en-US" sz="1600" dirty="0">
                <a:solidFill>
                  <a:prstClr val="black"/>
                </a:solidFill>
              </a:rPr>
              <a:t>P</a:t>
            </a:r>
            <a:r>
              <a:rPr lang="en-US" sz="1600" dirty="0" smtClean="0">
                <a:solidFill>
                  <a:prstClr val="black"/>
                </a:solidFill>
              </a:rPr>
              <a:t>olicy risks are key to global impact</a:t>
            </a:r>
          </a:p>
          <a:p>
            <a:pPr marL="285750" indent="-285750">
              <a:spcBef>
                <a:spcPts val="1200"/>
              </a:spcBef>
              <a:buClr>
                <a:srgbClr val="F3D03E"/>
              </a:buClr>
              <a:buFont typeface="Wingdings" charset="2"/>
              <a:buChar char="§"/>
            </a:pPr>
            <a:r>
              <a:rPr lang="en-US" sz="1600" dirty="0" smtClean="0">
                <a:solidFill>
                  <a:prstClr val="black"/>
                </a:solidFill>
              </a:rPr>
              <a:t>Chinese debt will be a constant risk factor over the next few years</a:t>
            </a:r>
          </a:p>
          <a:p>
            <a:pPr marL="285750" indent="-285750">
              <a:spcBef>
                <a:spcPts val="1200"/>
              </a:spcBef>
              <a:buClr>
                <a:srgbClr val="F3D03E"/>
              </a:buClr>
              <a:buFont typeface="Wingdings" charset="2"/>
              <a:buChar char="§"/>
            </a:pPr>
            <a:r>
              <a:rPr lang="en-US" sz="1600" dirty="0" smtClean="0">
                <a:solidFill>
                  <a:prstClr val="black"/>
                </a:solidFill>
              </a:rPr>
              <a:t>Currency is a crucial factor to performance relative to U.S. investments</a:t>
            </a:r>
          </a:p>
        </p:txBody>
      </p:sp>
    </p:spTree>
    <p:extLst>
      <p:ext uri="{BB962C8B-B14F-4D97-AF65-F5344CB8AC3E}">
        <p14:creationId xmlns:p14="http://schemas.microsoft.com/office/powerpoint/2010/main" val="7362201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66" y="1677924"/>
            <a:ext cx="7638288" cy="2843784"/>
          </a:xfrm>
          <a:prstGeom prst="rect">
            <a:avLst/>
          </a:prstGeom>
        </p:spPr>
      </p:pic>
      <p:sp>
        <p:nvSpPr>
          <p:cNvPr id="2" name="Title 1"/>
          <p:cNvSpPr>
            <a:spLocks noGrp="1"/>
          </p:cNvSpPr>
          <p:nvPr>
            <p:ph type="title"/>
          </p:nvPr>
        </p:nvSpPr>
        <p:spPr/>
        <p:txBody>
          <a:bodyPr/>
          <a:lstStyle/>
          <a:p>
            <a:r>
              <a:rPr lang="en-US" dirty="0" smtClean="0"/>
              <a:t>International</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After a Multi-Year Downtrend, </a:t>
            </a:r>
            <a:r>
              <a:rPr lang="en-US" sz="1800" dirty="0" smtClean="0">
                <a:solidFill>
                  <a:srgbClr val="042E5E"/>
                </a:solidFill>
              </a:rPr>
              <a:t>the </a:t>
            </a:r>
            <a:r>
              <a:rPr lang="en-US" sz="1800" dirty="0">
                <a:solidFill>
                  <a:srgbClr val="042E5E"/>
                </a:solidFill>
              </a:rPr>
              <a:t>U.S. Dollar </a:t>
            </a:r>
            <a:r>
              <a:rPr lang="en-US" sz="1800" dirty="0" smtClean="0">
                <a:solidFill>
                  <a:srgbClr val="042E5E"/>
                </a:solidFill>
              </a:rPr>
              <a:t>Is Testing the Top of its Recent</a:t>
            </a:r>
            <a:br>
              <a:rPr lang="en-US" sz="1800" dirty="0" smtClean="0">
                <a:solidFill>
                  <a:srgbClr val="042E5E"/>
                </a:solidFill>
              </a:rPr>
            </a:br>
            <a:r>
              <a:rPr lang="en-US" sz="1800" dirty="0" smtClean="0">
                <a:solidFill>
                  <a:srgbClr val="042E5E"/>
                </a:solidFill>
              </a:rPr>
              <a:t>18</a:t>
            </a:r>
            <a:r>
              <a:rPr lang="en-US" sz="1800" dirty="0">
                <a:solidFill>
                  <a:srgbClr val="042E5E"/>
                </a:solidFill>
              </a:rPr>
              <a:t>-Month Range </a:t>
            </a: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Bloomberg   11</a:t>
            </a:r>
            <a:r>
              <a:rPr lang="en-US" sz="800" dirty="0" smtClean="0">
                <a:solidFill>
                  <a:srgbClr val="7F7F7F"/>
                </a:solidFill>
              </a:rPr>
              <a:t>/30/16</a:t>
            </a:r>
          </a:p>
          <a:p>
            <a:pPr eaLnBrk="0" hangingPunct="0">
              <a:spcBef>
                <a:spcPts val="0"/>
              </a:spcBef>
              <a:spcAft>
                <a:spcPts val="600"/>
              </a:spcAft>
              <a:defRPr/>
            </a:pPr>
            <a:r>
              <a:rPr lang="en-US" sz="800" dirty="0">
                <a:solidFill>
                  <a:srgbClr val="7F7F7F"/>
                </a:solidFill>
              </a:rPr>
              <a:t>Currency risk is a form of risk that arises from the change in price of one currency against another. Whenever investors or companies have assets or business operations across national borders, they face currency risk if their positions are not hedged.</a:t>
            </a:r>
          </a:p>
        </p:txBody>
      </p:sp>
    </p:spTree>
    <p:extLst>
      <p:ext uri="{BB962C8B-B14F-4D97-AF65-F5344CB8AC3E}">
        <p14:creationId xmlns:p14="http://schemas.microsoft.com/office/powerpoint/2010/main" val="10855315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606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03F72"/>
                </a:solidFill>
              </a:rPr>
              <a:t>Gears </a:t>
            </a:r>
            <a:r>
              <a:rPr lang="en-US" sz="1800" dirty="0">
                <a:solidFill>
                  <a:srgbClr val="003F72"/>
                </a:solidFill>
              </a:rPr>
              <a:t>A</a:t>
            </a:r>
            <a:r>
              <a:rPr lang="en-US" sz="1800" dirty="0" smtClean="0">
                <a:solidFill>
                  <a:srgbClr val="003F72"/>
                </a:solidFill>
              </a:rPr>
              <a:t>re Turning, but Parts May Need Grease</a:t>
            </a:r>
            <a:endParaRPr lang="en-US" sz="1800" dirty="0">
              <a:solidFill>
                <a:srgbClr val="003F72"/>
              </a:solidFill>
            </a:endParaRPr>
          </a:p>
        </p:txBody>
      </p:sp>
      <p:sp>
        <p:nvSpPr>
          <p:cNvPr id="4" name="TextBox 3"/>
          <p:cNvSpPr txBox="1"/>
          <p:nvPr/>
        </p:nvSpPr>
        <p:spPr>
          <a:xfrm>
            <a:off x="656854" y="1600072"/>
            <a:ext cx="7775946" cy="1846659"/>
          </a:xfrm>
          <a:prstGeom prst="rect">
            <a:avLst/>
          </a:prstGeom>
          <a:noFill/>
          <a:ln>
            <a:noFill/>
          </a:ln>
        </p:spPr>
        <p:txBody>
          <a:bodyPr wrap="square" lIns="0" tIns="0" rIns="0" bIns="0" rtlCol="0">
            <a:spAutoFit/>
          </a:bodyPr>
          <a:lstStyle/>
          <a:p>
            <a:pPr marL="285750" indent="-285750">
              <a:spcBef>
                <a:spcPts val="1200"/>
              </a:spcBef>
              <a:buClr>
                <a:srgbClr val="8BC53F"/>
              </a:buClr>
              <a:buFont typeface="Wingdings" charset="2"/>
              <a:buChar char="§"/>
            </a:pPr>
            <a:r>
              <a:rPr lang="en-US" sz="1600" dirty="0" smtClean="0">
                <a:solidFill>
                  <a:prstClr val="black"/>
                </a:solidFill>
              </a:rPr>
              <a:t>Forecast mid-single-digit returns for S&amp;P 500 for 2017</a:t>
            </a:r>
          </a:p>
          <a:p>
            <a:pPr marL="285750" indent="-285750">
              <a:spcBef>
                <a:spcPts val="1200"/>
              </a:spcBef>
              <a:buClr>
                <a:srgbClr val="8BC53F"/>
              </a:buClr>
              <a:buFont typeface="Wingdings" charset="2"/>
              <a:buChar char="§"/>
            </a:pPr>
            <a:r>
              <a:rPr lang="en-US" sz="1600" dirty="0" smtClean="0">
                <a:solidFill>
                  <a:prstClr val="black"/>
                </a:solidFill>
              </a:rPr>
              <a:t>Pickup in earnings growth</a:t>
            </a:r>
            <a:endParaRPr lang="en-US" sz="1600" dirty="0">
              <a:solidFill>
                <a:prstClr val="black"/>
              </a:solidFill>
            </a:endParaRPr>
          </a:p>
          <a:p>
            <a:pPr marL="285750" indent="-285750">
              <a:spcBef>
                <a:spcPts val="1200"/>
              </a:spcBef>
              <a:buClr>
                <a:srgbClr val="8BC53F"/>
              </a:buClr>
              <a:buFont typeface="Wingdings" charset="2"/>
              <a:buChar char="§"/>
            </a:pPr>
            <a:r>
              <a:rPr lang="en-US" sz="1600" dirty="0" smtClean="0">
                <a:solidFill>
                  <a:prstClr val="black"/>
                </a:solidFill>
              </a:rPr>
              <a:t>Stable valuations</a:t>
            </a:r>
            <a:endParaRPr lang="en-US" sz="1600" dirty="0">
              <a:solidFill>
                <a:prstClr val="black"/>
              </a:solidFill>
            </a:endParaRPr>
          </a:p>
          <a:p>
            <a:pPr marL="285750" indent="-285750">
              <a:spcBef>
                <a:spcPts val="1200"/>
              </a:spcBef>
              <a:buClr>
                <a:srgbClr val="8BC53F"/>
              </a:buClr>
              <a:buFont typeface="Wingdings" charset="2"/>
              <a:buChar char="§"/>
            </a:pPr>
            <a:r>
              <a:rPr lang="en-US" sz="1600" dirty="0" smtClean="0">
                <a:solidFill>
                  <a:prstClr val="black"/>
                </a:solidFill>
              </a:rPr>
              <a:t>Both likely to drive typical mid-to-late cycle returns </a:t>
            </a:r>
          </a:p>
          <a:p>
            <a:pPr marL="285750" indent="-285750">
              <a:spcBef>
                <a:spcPts val="1200"/>
              </a:spcBef>
              <a:buClr>
                <a:srgbClr val="8BC53F"/>
              </a:buClr>
              <a:buFont typeface="Wingdings" charset="2"/>
              <a:buChar char="§"/>
            </a:pPr>
            <a:r>
              <a:rPr lang="en-US" sz="1600" dirty="0" smtClean="0">
                <a:solidFill>
                  <a:prstClr val="black"/>
                </a:solidFill>
              </a:rPr>
              <a:t>Risks include a major policy mistake, etc.</a:t>
            </a:r>
            <a:endParaRPr lang="en-US" sz="1600" dirty="0">
              <a:solidFill>
                <a:prstClr val="black"/>
              </a:solidFill>
            </a:endParaRPr>
          </a:p>
        </p:txBody>
      </p:sp>
    </p:spTree>
    <p:extLst>
      <p:ext uri="{BB962C8B-B14F-4D97-AF65-F5344CB8AC3E}">
        <p14:creationId xmlns:p14="http://schemas.microsoft.com/office/powerpoint/2010/main" val="41568816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56" y="1451787"/>
            <a:ext cx="7737844" cy="2859863"/>
          </a:xfrm>
          <a:prstGeom prst="rect">
            <a:avLst/>
          </a:prstGeom>
        </p:spPr>
      </p:pic>
      <p:sp>
        <p:nvSpPr>
          <p:cNvPr id="2" name="Title 1"/>
          <p:cNvSpPr>
            <a:spLocks noGrp="1"/>
          </p:cNvSpPr>
          <p:nvPr>
            <p:ph type="title"/>
          </p:nvPr>
        </p:nvSpPr>
        <p:spPr/>
        <p:txBody>
          <a:bodyPr/>
          <a:lstStyle/>
          <a:p>
            <a:r>
              <a:rPr lang="en-US" dirty="0" smtClean="0"/>
              <a:t>STOCKS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Stock Market </a:t>
            </a:r>
            <a:r>
              <a:rPr lang="en-US" sz="1800">
                <a:solidFill>
                  <a:srgbClr val="042E5E"/>
                </a:solidFill>
              </a:rPr>
              <a:t>Gains </a:t>
            </a:r>
            <a:r>
              <a:rPr lang="en-US" sz="1800" smtClean="0">
                <a:solidFill>
                  <a:srgbClr val="042E5E"/>
                </a:solidFill>
              </a:rPr>
              <a:t>Historically Tend </a:t>
            </a:r>
            <a:r>
              <a:rPr lang="en-US" sz="1800" dirty="0">
                <a:solidFill>
                  <a:srgbClr val="042E5E"/>
                </a:solidFill>
              </a:rPr>
              <a:t>to Accompany Mid-Cycle Economies</a:t>
            </a:r>
          </a:p>
        </p:txBody>
      </p:sp>
      <p:sp>
        <p:nvSpPr>
          <p:cNvPr id="5" name="TextBox 4"/>
          <p:cNvSpPr txBox="1">
            <a:spLocks noChangeArrowheads="1"/>
          </p:cNvSpPr>
          <p:nvPr/>
        </p:nvSpPr>
        <p:spPr bwMode="auto">
          <a:xfrm>
            <a:off x="656856" y="4385742"/>
            <a:ext cx="8155768" cy="9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a:t>
            </a:r>
            <a:r>
              <a:rPr lang="en-US" sz="800" dirty="0" err="1">
                <a:solidFill>
                  <a:srgbClr val="7F7F7F"/>
                </a:solidFill>
              </a:rPr>
              <a:t>FactSet</a:t>
            </a:r>
            <a:r>
              <a:rPr lang="en-US" sz="800" dirty="0">
                <a:solidFill>
                  <a:srgbClr val="7F7F7F"/>
                </a:solidFill>
              </a:rPr>
              <a:t>   11/30/</a:t>
            </a:r>
            <a:r>
              <a:rPr lang="en-US" sz="800" dirty="0" smtClean="0">
                <a:solidFill>
                  <a:srgbClr val="7F7F7F"/>
                </a:solidFill>
              </a:rPr>
              <a:t>16</a:t>
            </a:r>
          </a:p>
          <a:p>
            <a:pPr eaLnBrk="0" hangingPunct="0">
              <a:spcAft>
                <a:spcPts val="600"/>
              </a:spcAft>
              <a:defRPr/>
            </a:pPr>
            <a:r>
              <a:rPr lang="en-US" sz="800" dirty="0">
                <a:solidFill>
                  <a:srgbClr val="7F7F7F"/>
                </a:solidFill>
              </a:rPr>
              <a:t>All indexes are unmanaged and cannot be invested into directly. Unmanaged index returns do not reflect fees, expenses, or sales charges. Index performance is not indicative of the performance of any investment. All performance referenced is historical and is no guarantee of future results.</a:t>
            </a:r>
          </a:p>
          <a:p>
            <a:pPr eaLnBrk="0" hangingPunct="0">
              <a:spcBef>
                <a:spcPts val="0"/>
              </a:spcBef>
              <a:spcAft>
                <a:spcPts val="600"/>
              </a:spcAft>
              <a:defRPr/>
            </a:pPr>
            <a:r>
              <a:rPr lang="en-US" sz="800" dirty="0">
                <a:solidFill>
                  <a:srgbClr val="7F7F7F"/>
                </a:solidFill>
              </a:rPr>
              <a:t>*Indicates first year of each four-year presidential cycle</a:t>
            </a:r>
            <a:r>
              <a:rPr lang="en-US" sz="800" dirty="0" smtClean="0">
                <a:solidFill>
                  <a:srgbClr val="7F7F7F"/>
                </a:solidFill>
              </a:rPr>
              <a:t>.</a:t>
            </a:r>
          </a:p>
          <a:p>
            <a:pPr eaLnBrk="0" hangingPunct="0">
              <a:spcBef>
                <a:spcPts val="0"/>
              </a:spcBef>
              <a:spcAft>
                <a:spcPts val="600"/>
              </a:spcAft>
              <a:defRPr/>
            </a:pPr>
            <a:r>
              <a:rPr lang="en-US" sz="800" dirty="0" smtClean="0">
                <a:solidFill>
                  <a:srgbClr val="7F7F7F"/>
                </a:solidFill>
              </a:rPr>
              <a:t>^Please </a:t>
            </a:r>
            <a:r>
              <a:rPr lang="en-US" sz="800" dirty="0">
                <a:solidFill>
                  <a:srgbClr val="7F7F7F"/>
                </a:solidFill>
              </a:rPr>
              <a:t>note: The modern design of the S&amp;P 500 stock index was first launched in 1957. Performance back to 1950 incorporates the performance of predecessor index, the S&amp;P 90.</a:t>
            </a:r>
          </a:p>
          <a:p>
            <a:pPr eaLnBrk="0" hangingPunct="0">
              <a:spcAft>
                <a:spcPts val="600"/>
              </a:spcAft>
              <a:defRPr/>
            </a:pPr>
            <a:r>
              <a:rPr lang="en-US" sz="800" dirty="0">
                <a:solidFill>
                  <a:srgbClr val="7F7F7F"/>
                </a:solidFill>
              </a:rPr>
              <a:t>Mid-cycle years (highlighted) are defined as more than a year away from the start or end of a recession.</a:t>
            </a:r>
          </a:p>
        </p:txBody>
      </p:sp>
    </p:spTree>
    <p:extLst>
      <p:ext uri="{BB962C8B-B14F-4D97-AF65-F5344CB8AC3E}">
        <p14:creationId xmlns:p14="http://schemas.microsoft.com/office/powerpoint/2010/main" val="285279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Earnings and Revenue Growth on the Upswing</a:t>
            </a:r>
          </a:p>
        </p:txBody>
      </p:sp>
      <p:sp>
        <p:nvSpPr>
          <p:cNvPr id="5" name="TextBox 4"/>
          <p:cNvSpPr txBox="1">
            <a:spLocks noChangeArrowheads="1"/>
          </p:cNvSpPr>
          <p:nvPr/>
        </p:nvSpPr>
        <p:spPr bwMode="auto">
          <a:xfrm>
            <a:off x="656856" y="4787908"/>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Thomson Reuters, </a:t>
            </a:r>
            <a:r>
              <a:rPr lang="en-US" sz="800" dirty="0" err="1">
                <a:solidFill>
                  <a:srgbClr val="7F7F7F"/>
                </a:solidFill>
              </a:rPr>
              <a:t>FactSet</a:t>
            </a:r>
            <a:r>
              <a:rPr lang="en-US" sz="800" dirty="0">
                <a:solidFill>
                  <a:srgbClr val="7F7F7F"/>
                </a:solidFill>
              </a:rPr>
              <a:t>   11/30/16</a:t>
            </a:r>
          </a:p>
          <a:p>
            <a:pPr eaLnBrk="0" hangingPunct="0">
              <a:spcBef>
                <a:spcPts val="0"/>
              </a:spcBef>
              <a:spcAft>
                <a:spcPts val="600"/>
              </a:spcAft>
              <a:defRPr/>
            </a:pPr>
            <a:r>
              <a:rPr lang="en-US" sz="800" dirty="0">
                <a:solidFill>
                  <a:srgbClr val="7F7F7F"/>
                </a:solidFill>
              </a:rPr>
              <a:t>Earnings per share (EPS) is the portion of a company’s profit allocated to each outstanding share of common stock. EPS serves as an indicator of a company’s profitability. Earnings per share is generally considered to be the single most important variable in determining a share’s price. It is also a major component used to calculate the price-to-earnings valuation ratio.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66" y="1485900"/>
            <a:ext cx="7190232" cy="3188208"/>
          </a:xfrm>
          <a:prstGeom prst="rect">
            <a:avLst/>
          </a:prstGeom>
        </p:spPr>
      </p:pic>
    </p:spTree>
    <p:extLst>
      <p:ext uri="{BB962C8B-B14F-4D97-AF65-F5344CB8AC3E}">
        <p14:creationId xmlns:p14="http://schemas.microsoft.com/office/powerpoint/2010/main" val="26035942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Little Relationship Between Stock Valuations and Short-Term Performance</a:t>
            </a:r>
          </a:p>
        </p:txBody>
      </p:sp>
      <p:sp>
        <p:nvSpPr>
          <p:cNvPr id="5" name="TextBox 4"/>
          <p:cNvSpPr txBox="1">
            <a:spLocks noChangeArrowheads="1"/>
          </p:cNvSpPr>
          <p:nvPr/>
        </p:nvSpPr>
        <p:spPr bwMode="auto">
          <a:xfrm>
            <a:off x="656856" y="4428085"/>
            <a:ext cx="8410944" cy="131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200"/>
              </a:spcAft>
              <a:defRPr/>
            </a:pPr>
            <a:r>
              <a:rPr lang="en-US" sz="800" dirty="0">
                <a:solidFill>
                  <a:srgbClr val="7F7F7F"/>
                </a:solidFill>
              </a:rPr>
              <a:t>Source: LPL Research, </a:t>
            </a:r>
            <a:r>
              <a:rPr lang="en-US" sz="800" dirty="0" err="1">
                <a:solidFill>
                  <a:srgbClr val="7F7F7F"/>
                </a:solidFill>
              </a:rPr>
              <a:t>FactSet</a:t>
            </a:r>
            <a:r>
              <a:rPr lang="en-US" sz="800" dirty="0">
                <a:solidFill>
                  <a:srgbClr val="7F7F7F"/>
                </a:solidFill>
              </a:rPr>
              <a:t>, Thomson Reuters   11/30/16</a:t>
            </a:r>
          </a:p>
          <a:p>
            <a:pPr eaLnBrk="0" hangingPunct="0">
              <a:spcBef>
                <a:spcPts val="0"/>
              </a:spcBef>
              <a:spcAft>
                <a:spcPts val="200"/>
              </a:spcAft>
              <a:defRPr/>
            </a:pPr>
            <a:r>
              <a:rPr lang="en-US" sz="800" dirty="0">
                <a:solidFill>
                  <a:srgbClr val="7F7F7F"/>
                </a:solidFill>
              </a:rPr>
              <a:t>Data are from 1970 to the present.</a:t>
            </a:r>
          </a:p>
          <a:p>
            <a:pPr eaLnBrk="0" hangingPunct="0">
              <a:spcBef>
                <a:spcPts val="0"/>
              </a:spcBef>
              <a:spcAft>
                <a:spcPts val="200"/>
              </a:spcAft>
              <a:defRPr/>
            </a:pPr>
            <a:r>
              <a:rPr lang="en-US" sz="800" dirty="0">
                <a:solidFill>
                  <a:srgbClr val="7F7F7F"/>
                </a:solidFill>
              </a:rPr>
              <a:t>The S&amp;P 500 is an unmanaged index which cannot be invested into directly. Past performance is no guarantee of future results.</a:t>
            </a:r>
          </a:p>
          <a:p>
            <a:pPr eaLnBrk="0" hangingPunct="0">
              <a:spcBef>
                <a:spcPts val="0"/>
              </a:spcBef>
              <a:spcAft>
                <a:spcPts val="200"/>
              </a:spcAft>
              <a:defRPr/>
            </a:pPr>
            <a:r>
              <a:rPr lang="en-US" sz="800" dirty="0">
                <a:solidFill>
                  <a:srgbClr val="7F7F7F"/>
                </a:solidFill>
              </a:rPr>
              <a:t>The PE ratio (price-to-earnings ratio) is a measure of the price paid for a share relative to the annual net income or profit earned by the firm per share. It is a financial ratio used for valuation: a higher PE ratio means that investors are paying more for each unit of net income, so the stock is more expensive compared to one with lower PE </a:t>
            </a:r>
            <a:r>
              <a:rPr lang="en-US" sz="800" dirty="0" err="1">
                <a:solidFill>
                  <a:srgbClr val="7F7F7F"/>
                </a:solidFill>
              </a:rPr>
              <a:t>ratio.Earnings</a:t>
            </a:r>
            <a:r>
              <a:rPr lang="en-US" sz="800" dirty="0">
                <a:solidFill>
                  <a:srgbClr val="7F7F7F"/>
                </a:solidFill>
              </a:rPr>
              <a:t> per share (EPS) is the portion of a company’s profit allocated to each outstanding share of common stock. EPS serves as an indicator of a company’s profitability. Earnings per share is generally considered to be the single most important variable in determining a share’s price. It is also a major component used to calculate the price-to-earnings valuation ratio.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3" y="1435101"/>
            <a:ext cx="7601712" cy="3035808"/>
          </a:xfrm>
          <a:prstGeom prst="rect">
            <a:avLst/>
          </a:prstGeom>
        </p:spPr>
      </p:pic>
    </p:spTree>
    <p:extLst>
      <p:ext uri="{BB962C8B-B14F-4D97-AF65-F5344CB8AC3E}">
        <p14:creationId xmlns:p14="http://schemas.microsoft.com/office/powerpoint/2010/main" val="25247094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Stocks Not Hurt as Much by Higher Interest Rates When Rates Are Low</a:t>
            </a:r>
          </a:p>
        </p:txBody>
      </p:sp>
      <p:sp>
        <p:nvSpPr>
          <p:cNvPr id="5" name="TextBox 4"/>
          <p:cNvSpPr txBox="1">
            <a:spLocks noChangeArrowheads="1"/>
          </p:cNvSpPr>
          <p:nvPr/>
        </p:nvSpPr>
        <p:spPr bwMode="auto">
          <a:xfrm>
            <a:off x="656856" y="4652442"/>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Bloomberg, </a:t>
            </a:r>
            <a:r>
              <a:rPr lang="en-US" sz="800" dirty="0" err="1">
                <a:solidFill>
                  <a:srgbClr val="7F7F7F"/>
                </a:solidFill>
              </a:rPr>
              <a:t>FactSet</a:t>
            </a:r>
            <a:r>
              <a:rPr lang="en-US" sz="800" dirty="0">
                <a:solidFill>
                  <a:srgbClr val="7F7F7F"/>
                </a:solidFill>
              </a:rPr>
              <a:t>   11/30/</a:t>
            </a:r>
            <a:r>
              <a:rPr lang="en-US" sz="800" dirty="0" smtClean="0">
                <a:solidFill>
                  <a:srgbClr val="7F7F7F"/>
                </a:solidFill>
              </a:rPr>
              <a:t>16</a:t>
            </a:r>
          </a:p>
          <a:p>
            <a:pPr eaLnBrk="0" hangingPunct="0">
              <a:spcBef>
                <a:spcPts val="0"/>
              </a:spcBef>
              <a:spcAft>
                <a:spcPts val="600"/>
              </a:spcAft>
              <a:defRPr/>
            </a:pPr>
            <a:r>
              <a:rPr lang="en-US" sz="800" dirty="0" smtClean="0">
                <a:solidFill>
                  <a:srgbClr val="7F7F7F"/>
                </a:solidFill>
              </a:rPr>
              <a:t>Data since 1968.</a:t>
            </a:r>
          </a:p>
          <a:p>
            <a:pPr eaLnBrk="0" hangingPunct="0">
              <a:spcBef>
                <a:spcPts val="0"/>
              </a:spcBef>
              <a:spcAft>
                <a:spcPts val="600"/>
              </a:spcAft>
              <a:defRPr/>
            </a:pPr>
            <a:r>
              <a:rPr lang="en-US" sz="800" dirty="0">
                <a:solidFill>
                  <a:srgbClr val="7F7F7F"/>
                </a:solidFill>
              </a:rPr>
              <a:t>Correlation ranges between -1 and +1. Perfect positive correlation (a correlation co-efficient of +1) implies that as one security moves, either up or down, the other security will move in lockstep, in the same direction. Alternatively, perfect negative correlation means that if one security moves in either direction the security that is perfectly negatively correlated will move in the opposite direction. If the correlation is 0, the movements of the securities are said to have no correlation; they are completely random.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70" y="1485892"/>
            <a:ext cx="4512730" cy="3041546"/>
          </a:xfrm>
          <a:prstGeom prst="rect">
            <a:avLst/>
          </a:prstGeom>
        </p:spPr>
      </p:pic>
    </p:spTree>
    <p:extLst>
      <p:ext uri="{BB962C8B-B14F-4D97-AF65-F5344CB8AC3E}">
        <p14:creationId xmlns:p14="http://schemas.microsoft.com/office/powerpoint/2010/main" val="24031930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 y="-8467"/>
            <a:ext cx="9203267" cy="5755109"/>
          </a:xfrm>
          <a:prstGeom prst="rect">
            <a:avLst/>
          </a:prstGeom>
        </p:spPr>
      </p:pic>
      <p:sp>
        <p:nvSpPr>
          <p:cNvPr id="4" name="Content Placeholder 1"/>
          <p:cNvSpPr txBox="1">
            <a:spLocks/>
          </p:cNvSpPr>
          <p:nvPr/>
        </p:nvSpPr>
        <p:spPr>
          <a:xfrm>
            <a:off x="2104655" y="2114548"/>
            <a:ext cx="8292413" cy="596903"/>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solidFill>
                  <a:srgbClr val="042E5E"/>
                </a:solidFill>
              </a:rPr>
              <a:t>Key Themes We’ll Be Watching</a:t>
            </a:r>
            <a:endParaRPr lang="en-US" sz="2800" dirty="0">
              <a:solidFill>
                <a:srgbClr val="042E5E"/>
              </a:solidFill>
            </a:endParaRPr>
          </a:p>
        </p:txBody>
      </p:sp>
      <p:sp>
        <p:nvSpPr>
          <p:cNvPr id="5" name="TextBox 4"/>
          <p:cNvSpPr txBox="1"/>
          <p:nvPr/>
        </p:nvSpPr>
        <p:spPr>
          <a:xfrm>
            <a:off x="2104654" y="2825623"/>
            <a:ext cx="7775946" cy="1652760"/>
          </a:xfrm>
          <a:prstGeom prst="rect">
            <a:avLst/>
          </a:prstGeom>
          <a:noFill/>
          <a:ln>
            <a:noFill/>
          </a:ln>
        </p:spPr>
        <p:txBody>
          <a:bodyPr wrap="square" lIns="0" tIns="0" rIns="0" bIns="0" rtlCol="0">
            <a:spAutoFit/>
          </a:bodyPr>
          <a:lstStyle/>
          <a:p>
            <a:pPr marL="285750" indent="-285750">
              <a:lnSpc>
                <a:spcPct val="130000"/>
              </a:lnSpc>
              <a:spcBef>
                <a:spcPts val="900"/>
              </a:spcBef>
              <a:buClr>
                <a:srgbClr val="0098DB"/>
              </a:buClr>
              <a:buFont typeface="Wingdings" charset="2"/>
              <a:buChar char="§"/>
            </a:pPr>
            <a:r>
              <a:rPr lang="en-US" sz="2400" dirty="0"/>
              <a:t>Smoother path to policy changes</a:t>
            </a:r>
          </a:p>
          <a:p>
            <a:pPr marL="285750" indent="-285750">
              <a:lnSpc>
                <a:spcPct val="130000"/>
              </a:lnSpc>
              <a:spcBef>
                <a:spcPts val="900"/>
              </a:spcBef>
              <a:buClr>
                <a:srgbClr val="0098DB"/>
              </a:buClr>
              <a:buFont typeface="Wingdings" charset="2"/>
              <a:buChar char="§"/>
            </a:pPr>
            <a:r>
              <a:rPr lang="en-US" sz="2400" dirty="0"/>
              <a:t>Earnings growth returns</a:t>
            </a:r>
          </a:p>
          <a:p>
            <a:pPr marL="285750" indent="-285750">
              <a:lnSpc>
                <a:spcPct val="130000"/>
              </a:lnSpc>
              <a:spcBef>
                <a:spcPts val="900"/>
              </a:spcBef>
              <a:buClr>
                <a:srgbClr val="0098DB"/>
              </a:buClr>
              <a:buFont typeface="Wingdings" charset="2"/>
              <a:buChar char="§"/>
            </a:pPr>
            <a:r>
              <a:rPr lang="en-US" sz="2400" dirty="0"/>
              <a:t>Dual mandate dynamic</a:t>
            </a:r>
          </a:p>
        </p:txBody>
      </p:sp>
    </p:spTree>
    <p:extLst>
      <p:ext uri="{BB962C8B-B14F-4D97-AF65-F5344CB8AC3E}">
        <p14:creationId xmlns:p14="http://schemas.microsoft.com/office/powerpoint/2010/main" val="41231324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How to Invest</a:t>
            </a:r>
            <a:endParaRPr lang="en-US" sz="1800" dirty="0">
              <a:solidFill>
                <a:srgbClr val="042E5E"/>
              </a:solidFill>
            </a:endParaRPr>
          </a:p>
        </p:txBody>
      </p:sp>
      <p:sp>
        <p:nvSpPr>
          <p:cNvPr id="4" name="TextBox 3"/>
          <p:cNvSpPr txBox="1"/>
          <p:nvPr/>
        </p:nvSpPr>
        <p:spPr>
          <a:xfrm>
            <a:off x="656854" y="1600072"/>
            <a:ext cx="7775946" cy="2092881"/>
          </a:xfrm>
          <a:prstGeom prst="rect">
            <a:avLst/>
          </a:prstGeom>
          <a:noFill/>
          <a:ln>
            <a:noFill/>
          </a:ln>
        </p:spPr>
        <p:txBody>
          <a:bodyPr wrap="square" lIns="0" tIns="0" rIns="0" bIns="0" rtlCol="0">
            <a:spAutoFit/>
          </a:bodyPr>
          <a:lstStyle/>
          <a:p>
            <a:pPr marL="285750" lvl="0" indent="-285750">
              <a:spcBef>
                <a:spcPts val="1200"/>
              </a:spcBef>
              <a:buClr>
                <a:srgbClr val="8BC53F"/>
              </a:buClr>
              <a:buFont typeface="Wingdings" panose="05000000000000000000" pitchFamily="2" charset="2"/>
              <a:buChar char="§"/>
            </a:pPr>
            <a:r>
              <a:rPr lang="en-US" sz="1600" dirty="0">
                <a:solidFill>
                  <a:prstClr val="black"/>
                </a:solidFill>
              </a:rPr>
              <a:t>Balanced performance between growth and value style</a:t>
            </a:r>
          </a:p>
          <a:p>
            <a:pPr marL="285750" lvl="0" indent="-285750">
              <a:spcBef>
                <a:spcPts val="1200"/>
              </a:spcBef>
              <a:buClr>
                <a:srgbClr val="8BC53F"/>
              </a:buClr>
              <a:buFont typeface="Wingdings" charset="2"/>
              <a:buChar char="§"/>
            </a:pPr>
            <a:r>
              <a:rPr lang="en-US" sz="1600" dirty="0">
                <a:solidFill>
                  <a:prstClr val="black"/>
                </a:solidFill>
              </a:rPr>
              <a:t>Policy tailwind may benefit small caps in 1H 2017, </a:t>
            </a:r>
            <a:br>
              <a:rPr lang="en-US" sz="1600" dirty="0">
                <a:solidFill>
                  <a:prstClr val="black"/>
                </a:solidFill>
              </a:rPr>
            </a:br>
            <a:r>
              <a:rPr lang="en-US" sz="1600" dirty="0" smtClean="0">
                <a:solidFill>
                  <a:prstClr val="black"/>
                </a:solidFill>
              </a:rPr>
              <a:t>large </a:t>
            </a:r>
            <a:r>
              <a:rPr lang="en-US" sz="1600" dirty="0">
                <a:solidFill>
                  <a:prstClr val="black"/>
                </a:solidFill>
              </a:rPr>
              <a:t>may reassert in 2H 2017</a:t>
            </a:r>
          </a:p>
          <a:p>
            <a:pPr marL="285750" lvl="0" indent="-285750">
              <a:spcBef>
                <a:spcPts val="1200"/>
              </a:spcBef>
              <a:buClr>
                <a:srgbClr val="8BC53F"/>
              </a:buClr>
              <a:buFont typeface="Wingdings" charset="2"/>
              <a:buChar char="§"/>
            </a:pPr>
            <a:r>
              <a:rPr lang="en-US" sz="1600" dirty="0">
                <a:solidFill>
                  <a:prstClr val="black"/>
                </a:solidFill>
              </a:rPr>
              <a:t>Favor cyclical sectors for improving economic growth</a:t>
            </a:r>
          </a:p>
          <a:p>
            <a:pPr marL="285750" lvl="0" indent="-285750">
              <a:spcBef>
                <a:spcPts val="1200"/>
              </a:spcBef>
              <a:buClr>
                <a:srgbClr val="8BC53F"/>
              </a:buClr>
              <a:buFont typeface="Wingdings" charset="2"/>
              <a:buChar char="§"/>
            </a:pPr>
            <a:r>
              <a:rPr lang="en-US" sz="1600" dirty="0">
                <a:solidFill>
                  <a:prstClr val="black"/>
                </a:solidFill>
              </a:rPr>
              <a:t>Concentrate in U.S. </a:t>
            </a:r>
            <a:r>
              <a:rPr lang="en-US" sz="1600" dirty="0" smtClean="0">
                <a:solidFill>
                  <a:prstClr val="black"/>
                </a:solidFill>
              </a:rPr>
              <a:t>while </a:t>
            </a:r>
            <a:r>
              <a:rPr lang="en-US" sz="1600" dirty="0">
                <a:solidFill>
                  <a:prstClr val="black"/>
                </a:solidFill>
              </a:rPr>
              <a:t>watching EM for opportunities</a:t>
            </a:r>
          </a:p>
          <a:p>
            <a:pPr marL="285750" indent="-285750">
              <a:spcBef>
                <a:spcPts val="1200"/>
              </a:spcBef>
              <a:buClr>
                <a:srgbClr val="8BC53F"/>
              </a:buClr>
              <a:buFont typeface="Wingdings" charset="2"/>
              <a:buChar char="§"/>
            </a:pPr>
            <a:endParaRPr lang="en-US" sz="1600" dirty="0" smtClean="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154" y="984185"/>
            <a:ext cx="2743200" cy="2743200"/>
          </a:xfrm>
          <a:prstGeom prst="rect">
            <a:avLst/>
          </a:prstGeom>
          <a:effectLst>
            <a:outerShdw blurRad="60325" dist="76200" dir="2700000" algn="tl" rotWithShape="0">
              <a:srgbClr val="000000">
                <a:alpha val="26000"/>
              </a:srgbClr>
            </a:outerShdw>
          </a:effectLst>
        </p:spPr>
      </p:pic>
    </p:spTree>
    <p:extLst>
      <p:ext uri="{BB962C8B-B14F-4D97-AF65-F5344CB8AC3E}">
        <p14:creationId xmlns:p14="http://schemas.microsoft.com/office/powerpoint/2010/main" val="14497041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2010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Despite Liftoffs, Expect Muted Bond Returns</a:t>
            </a:r>
            <a:endParaRPr lang="en-US" sz="1800" dirty="0">
              <a:solidFill>
                <a:srgbClr val="042E5E"/>
              </a:solidFill>
            </a:endParaRPr>
          </a:p>
        </p:txBody>
      </p:sp>
      <p:sp>
        <p:nvSpPr>
          <p:cNvPr id="4" name="TextBox 3"/>
          <p:cNvSpPr txBox="1"/>
          <p:nvPr/>
        </p:nvSpPr>
        <p:spPr>
          <a:xfrm>
            <a:off x="656854" y="1600072"/>
            <a:ext cx="7775946" cy="1046440"/>
          </a:xfrm>
          <a:prstGeom prst="rect">
            <a:avLst/>
          </a:prstGeom>
          <a:noFill/>
          <a:ln>
            <a:noFill/>
          </a:ln>
        </p:spPr>
        <p:txBody>
          <a:bodyPr wrap="square" lIns="0" tIns="0" rIns="0" bIns="0" rtlCol="0">
            <a:spAutoFit/>
          </a:bodyPr>
          <a:lstStyle/>
          <a:p>
            <a:pPr marL="285750" indent="-285750">
              <a:spcBef>
                <a:spcPts val="1200"/>
              </a:spcBef>
              <a:buClr>
                <a:srgbClr val="FF6A13"/>
              </a:buClr>
              <a:buFont typeface="Wingdings" charset="2"/>
              <a:buChar char="§"/>
            </a:pPr>
            <a:r>
              <a:rPr lang="en-US" sz="1600" dirty="0" smtClean="0">
                <a:solidFill>
                  <a:prstClr val="black"/>
                </a:solidFill>
              </a:rPr>
              <a:t>Modest rising rate backdrop likely to lead to low- to mid-single-digit bond returns</a:t>
            </a:r>
          </a:p>
          <a:p>
            <a:pPr marL="285750" indent="-285750">
              <a:spcBef>
                <a:spcPts val="1200"/>
              </a:spcBef>
              <a:buClr>
                <a:srgbClr val="FF6A13"/>
              </a:buClr>
              <a:buFont typeface="Wingdings" charset="2"/>
              <a:buChar char="§"/>
            </a:pPr>
            <a:r>
              <a:rPr lang="en-US" sz="1600" dirty="0" smtClean="0">
                <a:solidFill>
                  <a:prstClr val="black"/>
                </a:solidFill>
              </a:rPr>
              <a:t>Rates expected to climb, limiting return potential</a:t>
            </a:r>
          </a:p>
          <a:p>
            <a:pPr marL="285750" indent="-285750">
              <a:spcBef>
                <a:spcPts val="1200"/>
              </a:spcBef>
              <a:buClr>
                <a:srgbClr val="FF6A13"/>
              </a:buClr>
              <a:buFont typeface="Wingdings" charset="2"/>
              <a:buChar char="§"/>
            </a:pPr>
            <a:r>
              <a:rPr lang="en-US" sz="1600" dirty="0" smtClean="0">
                <a:solidFill>
                  <a:prstClr val="black"/>
                </a:solidFill>
              </a:rPr>
              <a:t>Pace may moderate after late-2016 run-up in Treasury yields</a:t>
            </a:r>
            <a:endParaRPr lang="en-US" sz="1600" dirty="0">
              <a:solidFill>
                <a:prstClr val="black"/>
              </a:solidFill>
            </a:endParaRPr>
          </a:p>
        </p:txBody>
      </p:sp>
    </p:spTree>
    <p:extLst>
      <p:ext uri="{BB962C8B-B14F-4D97-AF65-F5344CB8AC3E}">
        <p14:creationId xmlns:p14="http://schemas.microsoft.com/office/powerpoint/2010/main" val="40320887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Bond Performance Relative to Equities Shows </a:t>
            </a:r>
            <a:r>
              <a:rPr lang="en-US" sz="1800" dirty="0" smtClean="0">
                <a:solidFill>
                  <a:srgbClr val="042E5E"/>
                </a:solidFill>
              </a:rPr>
              <a:t>Diversifying </a:t>
            </a:r>
            <a:r>
              <a:rPr lang="en-US" sz="1800" dirty="0">
                <a:solidFill>
                  <a:srgbClr val="042E5E"/>
                </a:solidFill>
              </a:rPr>
              <a:t>Role of High-Quality Fixed Income</a:t>
            </a:r>
          </a:p>
        </p:txBody>
      </p:sp>
      <p:sp>
        <p:nvSpPr>
          <p:cNvPr id="7" name="TextBox 6"/>
          <p:cNvSpPr txBox="1">
            <a:spLocks noChangeArrowheads="1"/>
          </p:cNvSpPr>
          <p:nvPr/>
        </p:nvSpPr>
        <p:spPr bwMode="auto">
          <a:xfrm>
            <a:off x="656856" y="5067311"/>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Bloomberg, Standard &amp; Poor’s, Barclays   11/30/16</a:t>
            </a:r>
          </a:p>
          <a:p>
            <a:pPr eaLnBrk="0" hangingPunct="0">
              <a:spcBef>
                <a:spcPts val="0"/>
              </a:spcBef>
              <a:spcAft>
                <a:spcPts val="600"/>
              </a:spcAft>
              <a:defRPr/>
            </a:pPr>
            <a:r>
              <a:rPr lang="en-US" sz="800" dirty="0">
                <a:solidFill>
                  <a:srgbClr val="7F7F7F"/>
                </a:solidFill>
              </a:rPr>
              <a:t>All performance referenced is historical and is no guarantee of future results.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56" y="1676398"/>
            <a:ext cx="7801344" cy="3310469"/>
          </a:xfrm>
          <a:prstGeom prst="rect">
            <a:avLst/>
          </a:prstGeom>
        </p:spPr>
      </p:pic>
    </p:spTree>
    <p:extLst>
      <p:ext uri="{BB962C8B-B14F-4D97-AF65-F5344CB8AC3E}">
        <p14:creationId xmlns:p14="http://schemas.microsoft.com/office/powerpoint/2010/main" val="10833239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Broad Bond Market Returns May be Muted in 2017</a:t>
            </a:r>
          </a:p>
        </p:txBody>
      </p:sp>
      <p:sp>
        <p:nvSpPr>
          <p:cNvPr id="5" name="TextBox 4"/>
          <p:cNvSpPr txBox="1">
            <a:spLocks noChangeArrowheads="1"/>
          </p:cNvSpPr>
          <p:nvPr/>
        </p:nvSpPr>
        <p:spPr bwMode="auto">
          <a:xfrm>
            <a:off x="656856" y="4409029"/>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Barclays   11/30/16</a:t>
            </a:r>
          </a:p>
          <a:p>
            <a:pPr eaLnBrk="0" hangingPunct="0">
              <a:spcBef>
                <a:spcPts val="0"/>
              </a:spcBef>
              <a:spcAft>
                <a:spcPts val="600"/>
              </a:spcAft>
              <a:defRPr/>
            </a:pPr>
            <a:r>
              <a:rPr lang="en-US" sz="800" dirty="0">
                <a:solidFill>
                  <a:srgbClr val="7F7F7F"/>
                </a:solidFill>
              </a:rPr>
              <a:t>Scenario analysis is based on a return of 3.1% as of 11/11/16 for the Barclays Aggregate, based upon one-year time horizon, parallel shifts in the yield curve, no change to yield spreads, and no reinvestment of interest income.</a:t>
            </a:r>
          </a:p>
          <a:p>
            <a:pPr eaLnBrk="0" hangingPunct="0">
              <a:spcBef>
                <a:spcPts val="0"/>
              </a:spcBef>
              <a:spcAft>
                <a:spcPts val="600"/>
              </a:spcAft>
              <a:defRPr/>
            </a:pPr>
            <a:r>
              <a:rPr lang="en-US" sz="800" dirty="0">
                <a:solidFill>
                  <a:srgbClr val="7F7F7F"/>
                </a:solidFill>
              </a:rPr>
              <a:t>This is a hypothetical example and is not representative of any specific situation. Your results will vary. The hypothetical rates of return used do not reflect the deduction of fees and charges inherent to investing.</a:t>
            </a:r>
          </a:p>
          <a:p>
            <a:pPr eaLnBrk="0" hangingPunct="0">
              <a:spcBef>
                <a:spcPts val="0"/>
              </a:spcBef>
              <a:spcAft>
                <a:spcPts val="600"/>
              </a:spcAft>
              <a:defRPr/>
            </a:pPr>
            <a:r>
              <a:rPr lang="en-US" sz="800" dirty="0">
                <a:solidFill>
                  <a:srgbClr val="7F7F7F"/>
                </a:solidFill>
              </a:rPr>
              <a:t>Indexes are unmanaged and cannot be invested into directly.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6" y="1591733"/>
            <a:ext cx="7796784" cy="938784"/>
          </a:xfrm>
          <a:prstGeom prst="rect">
            <a:avLst/>
          </a:prstGeom>
        </p:spPr>
      </p:pic>
    </p:spTree>
    <p:extLst>
      <p:ext uri="{BB962C8B-B14F-4D97-AF65-F5344CB8AC3E}">
        <p14:creationId xmlns:p14="http://schemas.microsoft.com/office/powerpoint/2010/main" val="3640521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High-Yield Spreads Tightened Throughout Most of </a:t>
            </a:r>
            <a:r>
              <a:rPr lang="en-US" sz="1800" dirty="0" smtClean="0">
                <a:solidFill>
                  <a:srgbClr val="042E5E"/>
                </a:solidFill>
              </a:rPr>
              <a:t>2016</a:t>
            </a:r>
            <a:endParaRPr lang="en-US" sz="1800" dirty="0">
              <a:solidFill>
                <a:srgbClr val="042E5E"/>
              </a:solidFill>
            </a:endParaRPr>
          </a:p>
        </p:txBody>
      </p:sp>
      <p:sp>
        <p:nvSpPr>
          <p:cNvPr id="5" name="TextBox 4"/>
          <p:cNvSpPr txBox="1">
            <a:spLocks noChangeArrowheads="1"/>
          </p:cNvSpPr>
          <p:nvPr/>
        </p:nvSpPr>
        <p:spPr bwMode="auto">
          <a:xfrm>
            <a:off x="656856" y="48598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Bloomberg   11/30/</a:t>
            </a:r>
            <a:r>
              <a:rPr lang="en-US" sz="800" dirty="0" smtClean="0">
                <a:solidFill>
                  <a:srgbClr val="7F7F7F"/>
                </a:solidFill>
              </a:rPr>
              <a:t>16</a:t>
            </a:r>
          </a:p>
          <a:p>
            <a:pPr eaLnBrk="0" hangingPunct="0">
              <a:spcAft>
                <a:spcPts val="600"/>
              </a:spcAft>
              <a:defRPr/>
            </a:pPr>
            <a:r>
              <a:rPr lang="en-US" sz="800" dirty="0">
                <a:solidFill>
                  <a:srgbClr val="7F7F7F"/>
                </a:solidFill>
              </a:rPr>
              <a:t>Shaded </a:t>
            </a:r>
            <a:r>
              <a:rPr lang="en-US" sz="800" dirty="0" smtClean="0">
                <a:solidFill>
                  <a:srgbClr val="7F7F7F"/>
                </a:solidFill>
              </a:rPr>
              <a:t>area indicates </a:t>
            </a:r>
            <a:r>
              <a:rPr lang="en-US" sz="800" dirty="0">
                <a:solidFill>
                  <a:srgbClr val="7F7F7F"/>
                </a:solidFill>
              </a:rPr>
              <a:t>recession. </a:t>
            </a:r>
            <a:endParaRPr lang="en-US" sz="800" dirty="0" smtClean="0">
              <a:solidFill>
                <a:srgbClr val="7F7F7F"/>
              </a:solidFill>
            </a:endParaRPr>
          </a:p>
          <a:p>
            <a:pPr eaLnBrk="0" hangingPunct="0">
              <a:spcAft>
                <a:spcPts val="600"/>
              </a:spcAft>
              <a:defRPr/>
            </a:pPr>
            <a:r>
              <a:rPr lang="en-US" sz="800" dirty="0">
                <a:solidFill>
                  <a:srgbClr val="7F7F7F"/>
                </a:solidFill>
              </a:rPr>
              <a:t>High-Yield spread is the yield differential between the average yield of high-yield bonds and the average yield of comparable maturity Treasury bonds.</a:t>
            </a:r>
          </a:p>
          <a:p>
            <a:pPr eaLnBrk="0" hangingPunct="0">
              <a:spcBef>
                <a:spcPts val="0"/>
              </a:spcBef>
              <a:spcAft>
                <a:spcPts val="600"/>
              </a:spcAft>
              <a:defRPr/>
            </a:pPr>
            <a:endParaRPr lang="en-US" sz="800" dirty="0">
              <a:solidFill>
                <a:srgbClr val="7F7F7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087" y="1677924"/>
            <a:ext cx="7211568" cy="2843784"/>
          </a:xfrm>
          <a:prstGeom prst="rect">
            <a:avLst/>
          </a:prstGeom>
        </p:spPr>
      </p:pic>
    </p:spTree>
    <p:extLst>
      <p:ext uri="{BB962C8B-B14F-4D97-AF65-F5344CB8AC3E}">
        <p14:creationId xmlns:p14="http://schemas.microsoft.com/office/powerpoint/2010/main" val="27631371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nds_Treasuri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76" y="1677924"/>
            <a:ext cx="7272528" cy="3188208"/>
          </a:xfrm>
          <a:prstGeom prst="rect">
            <a:avLst/>
          </a:prstGeom>
        </p:spPr>
      </p:pic>
      <p:sp>
        <p:nvSpPr>
          <p:cNvPr id="2" name="Title 1"/>
          <p:cNvSpPr>
            <a:spLocks noGrp="1"/>
          </p:cNvSpPr>
          <p:nvPr>
            <p:ph type="title"/>
          </p:nvPr>
        </p:nvSpPr>
        <p:spPr/>
        <p:txBody>
          <a:bodyPr/>
          <a:lstStyle/>
          <a:p>
            <a:r>
              <a:rPr lang="en-US" dirty="0" smtClean="0"/>
              <a:t>BONDS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Municipal-to-Treasury </a:t>
            </a:r>
            <a:r>
              <a:rPr lang="en-US" sz="1800" dirty="0">
                <a:solidFill>
                  <a:srgbClr val="042E5E"/>
                </a:solidFill>
              </a:rPr>
              <a:t>Yield Ratios Indicate a Relatively Pricey Muni Market to Start 2017</a:t>
            </a: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Bloomberg   11</a:t>
            </a:r>
            <a:r>
              <a:rPr lang="en-US" sz="800" dirty="0" smtClean="0">
                <a:solidFill>
                  <a:srgbClr val="7F7F7F"/>
                </a:solidFill>
              </a:rPr>
              <a:t>/10</a:t>
            </a:r>
            <a:r>
              <a:rPr lang="en-US" sz="800" dirty="0">
                <a:solidFill>
                  <a:srgbClr val="7F7F7F"/>
                </a:solidFill>
              </a:rPr>
              <a:t>/16</a:t>
            </a:r>
          </a:p>
        </p:txBody>
      </p:sp>
    </p:spTree>
    <p:extLst>
      <p:ext uri="{BB962C8B-B14F-4D97-AF65-F5344CB8AC3E}">
        <p14:creationId xmlns:p14="http://schemas.microsoft.com/office/powerpoint/2010/main" val="26745875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How to Invest</a:t>
            </a:r>
            <a:endParaRPr lang="en-US" sz="1800" dirty="0">
              <a:solidFill>
                <a:srgbClr val="042E5E"/>
              </a:solidFill>
            </a:endParaRPr>
          </a:p>
        </p:txBody>
      </p:sp>
      <p:sp>
        <p:nvSpPr>
          <p:cNvPr id="4" name="TextBox 3"/>
          <p:cNvSpPr txBox="1"/>
          <p:nvPr/>
        </p:nvSpPr>
        <p:spPr>
          <a:xfrm>
            <a:off x="656854" y="1600072"/>
            <a:ext cx="7775946" cy="646331"/>
          </a:xfrm>
          <a:prstGeom prst="rect">
            <a:avLst/>
          </a:prstGeom>
          <a:noFill/>
          <a:ln>
            <a:noFill/>
          </a:ln>
        </p:spPr>
        <p:txBody>
          <a:bodyPr wrap="square" lIns="0" tIns="0" rIns="0" bIns="0" rtlCol="0">
            <a:spAutoFit/>
          </a:bodyPr>
          <a:lstStyle/>
          <a:p>
            <a:pPr marL="285750" indent="-285750">
              <a:spcBef>
                <a:spcPts val="1200"/>
              </a:spcBef>
              <a:buClr>
                <a:srgbClr val="FF6A13"/>
              </a:buClr>
              <a:buFont typeface="Wingdings" charset="2"/>
              <a:buChar char="§"/>
            </a:pPr>
            <a:r>
              <a:rPr lang="en-US" sz="1600" dirty="0" smtClean="0">
                <a:solidFill>
                  <a:prstClr val="black"/>
                </a:solidFill>
              </a:rPr>
              <a:t>Intermediate-term bonds</a:t>
            </a:r>
          </a:p>
          <a:p>
            <a:pPr marL="285750" indent="-285750">
              <a:spcBef>
                <a:spcPts val="1200"/>
              </a:spcBef>
              <a:buClr>
                <a:srgbClr val="FF6A13"/>
              </a:buClr>
              <a:buFont typeface="Wingdings" charset="2"/>
              <a:buChar char="§"/>
            </a:pPr>
            <a:r>
              <a:rPr lang="en-US" sz="1600" dirty="0" smtClean="0">
                <a:solidFill>
                  <a:prstClr val="black"/>
                </a:solidFill>
              </a:rPr>
              <a:t>Moderate credit sensitivity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726" y="984185"/>
            <a:ext cx="2743200" cy="2743200"/>
          </a:xfrm>
          <a:prstGeom prst="rect">
            <a:avLst/>
          </a:prstGeom>
          <a:effectLst>
            <a:outerShdw blurRad="60325" dist="76200" dir="2700000" algn="tl" rotWithShape="0">
              <a:srgbClr val="000000">
                <a:alpha val="26000"/>
              </a:srgbClr>
            </a:outerShdw>
          </a:effectLst>
        </p:spPr>
      </p:pic>
    </p:spTree>
    <p:extLst>
      <p:ext uri="{BB962C8B-B14F-4D97-AF65-F5344CB8AC3E}">
        <p14:creationId xmlns:p14="http://schemas.microsoft.com/office/powerpoint/2010/main" val="524557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9838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_trailing_EP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11" y="1677924"/>
            <a:ext cx="7400544" cy="2843784"/>
          </a:xfrm>
          <a:prstGeom prst="rect">
            <a:avLst/>
          </a:prstGeom>
        </p:spPr>
      </p:pic>
      <p:sp>
        <p:nvSpPr>
          <p:cNvPr id="2" name="Title 1"/>
          <p:cNvSpPr>
            <a:spLocks noGrp="1"/>
          </p:cNvSpPr>
          <p:nvPr>
            <p:ph type="title"/>
          </p:nvPr>
        </p:nvSpPr>
        <p:spPr/>
        <p:txBody>
          <a:bodyPr/>
          <a:lstStyle/>
          <a:p>
            <a:r>
              <a:rPr lang="en-US" dirty="0"/>
              <a:t>The Strategic View</a:t>
            </a:r>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Long-Term Trend of Earnings Growth Has Been Steady</a:t>
            </a: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Standard and Poor’s, Robert </a:t>
            </a:r>
            <a:r>
              <a:rPr lang="en-US" sz="800" dirty="0" err="1">
                <a:solidFill>
                  <a:srgbClr val="7F7F7F"/>
                </a:solidFill>
              </a:rPr>
              <a:t>Shiller</a:t>
            </a:r>
            <a:r>
              <a:rPr lang="en-US" sz="800" dirty="0">
                <a:solidFill>
                  <a:srgbClr val="7F7F7F"/>
                </a:solidFill>
              </a:rPr>
              <a:t>   11/30/</a:t>
            </a:r>
            <a:r>
              <a:rPr lang="en-US" sz="800" dirty="0" smtClean="0">
                <a:solidFill>
                  <a:srgbClr val="7F7F7F"/>
                </a:solidFill>
              </a:rPr>
              <a:t>16</a:t>
            </a:r>
          </a:p>
          <a:p>
            <a:pPr eaLnBrk="0" hangingPunct="0">
              <a:spcAft>
                <a:spcPts val="600"/>
              </a:spcAft>
              <a:defRPr/>
            </a:pPr>
            <a:r>
              <a:rPr lang="en-US" sz="800" dirty="0">
                <a:solidFill>
                  <a:srgbClr val="7F7F7F"/>
                </a:solidFill>
              </a:rPr>
              <a:t>Shaded </a:t>
            </a:r>
            <a:r>
              <a:rPr lang="en-US" sz="800" dirty="0" smtClean="0">
                <a:solidFill>
                  <a:srgbClr val="7F7F7F"/>
                </a:solidFill>
              </a:rPr>
              <a:t>areas indicate </a:t>
            </a:r>
            <a:r>
              <a:rPr lang="en-US" sz="800" dirty="0">
                <a:solidFill>
                  <a:srgbClr val="7F7F7F"/>
                </a:solidFill>
              </a:rPr>
              <a:t>recession. </a:t>
            </a:r>
          </a:p>
          <a:p>
            <a:pPr eaLnBrk="0" hangingPunct="0">
              <a:spcBef>
                <a:spcPts val="0"/>
              </a:spcBef>
              <a:spcAft>
                <a:spcPts val="600"/>
              </a:spcAft>
              <a:defRPr/>
            </a:pPr>
            <a:endParaRPr lang="en-US" sz="800" dirty="0">
              <a:solidFill>
                <a:srgbClr val="7F7F7F"/>
              </a:solidFill>
            </a:endParaRPr>
          </a:p>
        </p:txBody>
      </p:sp>
    </p:spTree>
    <p:extLst>
      <p:ext uri="{BB962C8B-B14F-4D97-AF65-F5344CB8AC3E}">
        <p14:creationId xmlns:p14="http://schemas.microsoft.com/office/powerpoint/2010/main" val="437057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PT_atagla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 y="-8467"/>
            <a:ext cx="9203267" cy="5755110"/>
          </a:xfrm>
          <a:prstGeom prst="rect">
            <a:avLst/>
          </a:prstGeom>
        </p:spPr>
      </p:pic>
      <p:sp>
        <p:nvSpPr>
          <p:cNvPr id="4" name="TextBox 3"/>
          <p:cNvSpPr txBox="1">
            <a:spLocks noChangeArrowheads="1"/>
          </p:cNvSpPr>
          <p:nvPr/>
        </p:nvSpPr>
        <p:spPr bwMode="auto">
          <a:xfrm>
            <a:off x="136156" y="5497886"/>
            <a:ext cx="4575544" cy="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chemeClr val="bg1"/>
                </a:solidFill>
              </a:rPr>
              <a:t>Please refer to the Appendix for </a:t>
            </a:r>
            <a:r>
              <a:rPr lang="en-US" sz="800" dirty="0" smtClean="0">
                <a:solidFill>
                  <a:schemeClr val="bg1"/>
                </a:solidFill>
              </a:rPr>
              <a:t>a full </a:t>
            </a:r>
            <a:r>
              <a:rPr lang="en-US" sz="800" dirty="0">
                <a:solidFill>
                  <a:schemeClr val="bg1"/>
                </a:solidFill>
              </a:rPr>
              <a:t>explanation of our forecasts.</a:t>
            </a:r>
            <a:endParaRPr lang="en-US" sz="800" dirty="0" smtClean="0">
              <a:solidFill>
                <a:schemeClr val="bg1"/>
              </a:solidFill>
            </a:endParaRPr>
          </a:p>
        </p:txBody>
      </p:sp>
    </p:spTree>
    <p:extLst>
      <p:ext uri="{BB962C8B-B14F-4D97-AF65-F5344CB8AC3E}">
        <p14:creationId xmlns:p14="http://schemas.microsoft.com/office/powerpoint/2010/main" val="28246991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Strategic View</a:t>
            </a:r>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Productivity Rebound Essential for a Better Growth Trajectory</a:t>
            </a: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U.S. Bureau of Labor Statistics   11/30/</a:t>
            </a:r>
            <a:r>
              <a:rPr lang="en-US" sz="800" dirty="0" smtClean="0">
                <a:solidFill>
                  <a:srgbClr val="7F7F7F"/>
                </a:solidFill>
              </a:rPr>
              <a:t>16</a:t>
            </a:r>
          </a:p>
          <a:p>
            <a:pPr eaLnBrk="0" hangingPunct="0">
              <a:spcAft>
                <a:spcPts val="600"/>
              </a:spcAft>
              <a:defRPr/>
            </a:pPr>
            <a:r>
              <a:rPr lang="en-US" sz="800" dirty="0">
                <a:solidFill>
                  <a:srgbClr val="7F7F7F"/>
                </a:solidFill>
              </a:rPr>
              <a:t>Shaded areas indicate recession. </a:t>
            </a:r>
          </a:p>
          <a:p>
            <a:pPr eaLnBrk="0" hangingPunct="0">
              <a:spcBef>
                <a:spcPts val="0"/>
              </a:spcBef>
              <a:spcAft>
                <a:spcPts val="600"/>
              </a:spcAft>
              <a:defRPr/>
            </a:pPr>
            <a:endParaRPr lang="en-US" sz="800" dirty="0">
              <a:solidFill>
                <a:srgbClr val="7F7F7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383" y="1677924"/>
            <a:ext cx="7129272" cy="2843784"/>
          </a:xfrm>
          <a:prstGeom prst="rect">
            <a:avLst/>
          </a:prstGeom>
        </p:spPr>
      </p:pic>
    </p:spTree>
    <p:extLst>
      <p:ext uri="{BB962C8B-B14F-4D97-AF65-F5344CB8AC3E}">
        <p14:creationId xmlns:p14="http://schemas.microsoft.com/office/powerpoint/2010/main" val="20403823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How to Invest</a:t>
            </a:r>
            <a:endParaRPr lang="en-US" sz="1800" dirty="0">
              <a:solidFill>
                <a:srgbClr val="042E5E"/>
              </a:solidFill>
            </a:endParaRPr>
          </a:p>
        </p:txBody>
      </p:sp>
      <p:sp>
        <p:nvSpPr>
          <p:cNvPr id="4" name="TextBox 3"/>
          <p:cNvSpPr txBox="1"/>
          <p:nvPr/>
        </p:nvSpPr>
        <p:spPr>
          <a:xfrm>
            <a:off x="656853" y="1600072"/>
            <a:ext cx="5743947" cy="3539430"/>
          </a:xfrm>
          <a:prstGeom prst="rect">
            <a:avLst/>
          </a:prstGeom>
          <a:noFill/>
          <a:ln>
            <a:noFill/>
          </a:ln>
        </p:spPr>
        <p:txBody>
          <a:bodyPr wrap="square" lIns="0" tIns="0" rIns="0" bIns="0" rtlCol="0">
            <a:spAutoFit/>
          </a:bodyPr>
          <a:lstStyle/>
          <a:p>
            <a:pPr>
              <a:spcBef>
                <a:spcPts val="1200"/>
              </a:spcBef>
              <a:buClr>
                <a:srgbClr val="0098DB"/>
              </a:buClr>
            </a:pPr>
            <a:r>
              <a:rPr lang="en-US" sz="1600" b="1" dirty="0" smtClean="0">
                <a:solidFill>
                  <a:srgbClr val="009CDE"/>
                </a:solidFill>
              </a:rPr>
              <a:t>Stocks</a:t>
            </a:r>
            <a:endParaRPr lang="en-US" sz="1600" b="1" dirty="0">
              <a:solidFill>
                <a:srgbClr val="009CDE"/>
              </a:solidFill>
            </a:endParaRPr>
          </a:p>
          <a:p>
            <a:pPr marL="285750" indent="-285750">
              <a:spcBef>
                <a:spcPts val="1200"/>
              </a:spcBef>
              <a:buClr>
                <a:srgbClr val="0098DB"/>
              </a:buClr>
              <a:buFont typeface="Wingdings" charset="2"/>
              <a:buChar char="§"/>
            </a:pPr>
            <a:r>
              <a:rPr lang="en-US" sz="1600" dirty="0"/>
              <a:t>Balanced performance between growth and value style</a:t>
            </a:r>
          </a:p>
          <a:p>
            <a:pPr marL="285750" indent="-285750">
              <a:spcBef>
                <a:spcPts val="1200"/>
              </a:spcBef>
              <a:buClr>
                <a:srgbClr val="0098DB"/>
              </a:buClr>
              <a:buFont typeface="Wingdings" charset="2"/>
              <a:buChar char="§"/>
            </a:pPr>
            <a:r>
              <a:rPr lang="en-US" sz="1600" dirty="0"/>
              <a:t>Policy tailwind may benefit small caps in 1H 2017, </a:t>
            </a:r>
            <a:br>
              <a:rPr lang="en-US" sz="1600" dirty="0"/>
            </a:br>
            <a:r>
              <a:rPr lang="en-US" sz="1600" dirty="0"/>
              <a:t>large may reassert in 2H 2017</a:t>
            </a:r>
          </a:p>
          <a:p>
            <a:pPr marL="285750" indent="-285750">
              <a:spcBef>
                <a:spcPts val="1200"/>
              </a:spcBef>
              <a:buClr>
                <a:srgbClr val="0098DB"/>
              </a:buClr>
              <a:buFont typeface="Wingdings" charset="2"/>
              <a:buChar char="§"/>
            </a:pPr>
            <a:r>
              <a:rPr lang="en-US" sz="1600" dirty="0"/>
              <a:t>Favor cyclical sectors for improving economic growth</a:t>
            </a:r>
          </a:p>
          <a:p>
            <a:pPr marL="285750" indent="-285750">
              <a:spcBef>
                <a:spcPts val="1200"/>
              </a:spcBef>
              <a:buClr>
                <a:srgbClr val="0098DB"/>
              </a:buClr>
              <a:buFont typeface="Wingdings" charset="2"/>
              <a:buChar char="§"/>
            </a:pPr>
            <a:r>
              <a:rPr lang="en-US" sz="1600" dirty="0"/>
              <a:t>Concentrate in U.S. while watching EM for </a:t>
            </a:r>
            <a:r>
              <a:rPr lang="en-US" sz="1600" dirty="0" smtClean="0"/>
              <a:t>opportunities</a:t>
            </a:r>
          </a:p>
          <a:p>
            <a:pPr>
              <a:spcBef>
                <a:spcPts val="1200"/>
              </a:spcBef>
              <a:buClr>
                <a:srgbClr val="0098DB"/>
              </a:buClr>
            </a:pPr>
            <a:r>
              <a:rPr lang="en-US" sz="1600" dirty="0" smtClean="0"/>
              <a:t/>
            </a:r>
            <a:br>
              <a:rPr lang="en-US" sz="1600" dirty="0" smtClean="0"/>
            </a:br>
            <a:r>
              <a:rPr lang="en-US" sz="1600" b="1" dirty="0" smtClean="0">
                <a:solidFill>
                  <a:srgbClr val="009CDE"/>
                </a:solidFill>
              </a:rPr>
              <a:t>Bonds</a:t>
            </a:r>
          </a:p>
          <a:p>
            <a:pPr marL="285750" indent="-285750">
              <a:spcBef>
                <a:spcPts val="1200"/>
              </a:spcBef>
              <a:buClr>
                <a:srgbClr val="0098DB"/>
              </a:buClr>
              <a:buFont typeface="Wingdings" charset="2"/>
              <a:buChar char="§"/>
            </a:pPr>
            <a:r>
              <a:rPr lang="en-US" sz="1600" dirty="0" smtClean="0"/>
              <a:t>Intermediate</a:t>
            </a:r>
            <a:r>
              <a:rPr lang="en-US" sz="1600" dirty="0"/>
              <a:t>-term bonds</a:t>
            </a:r>
          </a:p>
          <a:p>
            <a:pPr marL="285750" indent="-285750">
              <a:spcBef>
                <a:spcPts val="1200"/>
              </a:spcBef>
              <a:buClr>
                <a:srgbClr val="0098DB"/>
              </a:buClr>
              <a:buFont typeface="Wingdings" charset="2"/>
              <a:buChar char="§"/>
            </a:pPr>
            <a:r>
              <a:rPr lang="en-US" sz="1600" dirty="0"/>
              <a:t>Moderate credit sensitivity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154" y="984185"/>
            <a:ext cx="2743200" cy="2743200"/>
          </a:xfrm>
          <a:prstGeom prst="rect">
            <a:avLst/>
          </a:prstGeom>
          <a:effectLst>
            <a:outerShdw blurRad="60325" dist="76200" dir="2700000" algn="tl" rotWithShape="0">
              <a:srgbClr val="000000">
                <a:alpha val="26000"/>
              </a:srgbClr>
            </a:outerShdw>
          </a:effectLst>
        </p:spPr>
      </p:pic>
    </p:spTree>
    <p:extLst>
      <p:ext uri="{BB962C8B-B14F-4D97-AF65-F5344CB8AC3E}">
        <p14:creationId xmlns:p14="http://schemas.microsoft.com/office/powerpoint/2010/main" val="20643187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REsources</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Outlook 2017 Collateral</a:t>
            </a:r>
            <a:endParaRPr lang="en-US" sz="1800" dirty="0">
              <a:solidFill>
                <a:srgbClr val="042E5E"/>
              </a:solidFill>
            </a:endParaRPr>
          </a:p>
        </p:txBody>
      </p:sp>
      <p:sp>
        <p:nvSpPr>
          <p:cNvPr id="4" name="TextBox 3"/>
          <p:cNvSpPr txBox="1"/>
          <p:nvPr/>
        </p:nvSpPr>
        <p:spPr>
          <a:xfrm>
            <a:off x="656854" y="1600072"/>
            <a:ext cx="7775946" cy="3139321"/>
          </a:xfrm>
          <a:prstGeom prst="rect">
            <a:avLst/>
          </a:prstGeom>
          <a:noFill/>
          <a:ln>
            <a:noFill/>
          </a:ln>
        </p:spPr>
        <p:txBody>
          <a:bodyPr wrap="square" lIns="0" tIns="0" rIns="0" bIns="0" rtlCol="0">
            <a:spAutoFit/>
          </a:bodyPr>
          <a:lstStyle/>
          <a:p>
            <a:pPr marL="285750" indent="-285750">
              <a:spcBef>
                <a:spcPts val="900"/>
              </a:spcBef>
              <a:buClr>
                <a:srgbClr val="0098DB"/>
              </a:buClr>
              <a:buFont typeface="Wingdings" charset="2"/>
              <a:buChar char="§"/>
            </a:pPr>
            <a:r>
              <a:rPr lang="en-US" sz="1600" dirty="0"/>
              <a:t>Hard Copy &amp; PDF versions</a:t>
            </a:r>
          </a:p>
          <a:p>
            <a:pPr marL="285750" indent="-285750">
              <a:spcBef>
                <a:spcPts val="900"/>
              </a:spcBef>
              <a:buClr>
                <a:srgbClr val="0098DB"/>
              </a:buClr>
              <a:buFont typeface="Wingdings" charset="2"/>
              <a:buChar char="§"/>
            </a:pPr>
            <a:r>
              <a:rPr lang="en-US" sz="1600" dirty="0"/>
              <a:t>PowerPoint Presentation</a:t>
            </a:r>
          </a:p>
          <a:p>
            <a:pPr marL="285750" indent="-285750">
              <a:spcBef>
                <a:spcPts val="900"/>
              </a:spcBef>
              <a:buClr>
                <a:srgbClr val="0098DB"/>
              </a:buClr>
              <a:buFont typeface="Wingdings" charset="2"/>
              <a:buChar char="§"/>
            </a:pPr>
            <a:r>
              <a:rPr lang="en-US" sz="1600" dirty="0"/>
              <a:t>Client Letter</a:t>
            </a:r>
          </a:p>
          <a:p>
            <a:pPr marL="285750" indent="-285750">
              <a:spcBef>
                <a:spcPts val="900"/>
              </a:spcBef>
              <a:buClr>
                <a:srgbClr val="0098DB"/>
              </a:buClr>
              <a:buFont typeface="Wingdings" charset="2"/>
              <a:buChar char="§"/>
            </a:pPr>
            <a:r>
              <a:rPr lang="en-US" sz="1600" dirty="0"/>
              <a:t>Executive Summary</a:t>
            </a:r>
          </a:p>
          <a:p>
            <a:pPr marL="285750" indent="-285750">
              <a:spcBef>
                <a:spcPts val="900"/>
              </a:spcBef>
              <a:buClr>
                <a:srgbClr val="0098DB"/>
              </a:buClr>
              <a:buFont typeface="Wingdings" charset="2"/>
              <a:buChar char="§"/>
            </a:pPr>
            <a:r>
              <a:rPr lang="en-US" sz="1600" dirty="0" smtClean="0"/>
              <a:t>Video</a:t>
            </a:r>
            <a:endParaRPr lang="en-US" sz="1600" dirty="0"/>
          </a:p>
          <a:p>
            <a:pPr marL="285750" indent="-285750">
              <a:spcBef>
                <a:spcPts val="900"/>
              </a:spcBef>
              <a:buClr>
                <a:srgbClr val="0098DB"/>
              </a:buClr>
              <a:buFont typeface="Wingdings" charset="2"/>
              <a:buChar char="§"/>
            </a:pPr>
            <a:r>
              <a:rPr lang="en-US" sz="1600" dirty="0" smtClean="0"/>
              <a:t>How </a:t>
            </a:r>
            <a:r>
              <a:rPr lang="en-US" sz="1600" dirty="0"/>
              <a:t>to Invest Guide</a:t>
            </a:r>
          </a:p>
          <a:p>
            <a:pPr marL="285750" indent="-285750">
              <a:spcBef>
                <a:spcPts val="900"/>
              </a:spcBef>
              <a:buClr>
                <a:srgbClr val="0098DB"/>
              </a:buClr>
              <a:buFont typeface="Wingdings" charset="2"/>
              <a:buChar char="§"/>
            </a:pPr>
            <a:r>
              <a:rPr lang="en-US" sz="1600" dirty="0"/>
              <a:t>Do-It-Yourself Advisor Suite</a:t>
            </a:r>
          </a:p>
          <a:p>
            <a:pPr marL="285750" indent="-285750">
              <a:spcBef>
                <a:spcPts val="900"/>
              </a:spcBef>
              <a:buClr>
                <a:srgbClr val="0098DB"/>
              </a:buClr>
              <a:buFont typeface="Wingdings" charset="2"/>
              <a:buChar char="§"/>
            </a:pPr>
            <a:r>
              <a:rPr lang="en-US" sz="1600" dirty="0"/>
              <a:t>Institutional White Paper</a:t>
            </a:r>
          </a:p>
          <a:p>
            <a:pPr marL="285750" indent="-285750">
              <a:spcBef>
                <a:spcPts val="900"/>
              </a:spcBef>
              <a:buClr>
                <a:srgbClr val="0098DB"/>
              </a:buClr>
              <a:buFont typeface="Wingdings" charset="2"/>
              <a:buChar char="§"/>
            </a:pPr>
            <a:r>
              <a:rPr lang="en-US" sz="1600" dirty="0"/>
              <a:t>Institutional PPT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534" y="1054099"/>
            <a:ext cx="1498981" cy="1940687"/>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155" y="3392381"/>
            <a:ext cx="2222502" cy="1389804"/>
          </a:xfrm>
          <a:prstGeom prst="rect">
            <a:avLst/>
          </a:prstGeom>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534" y="3147186"/>
            <a:ext cx="1498981" cy="1940687"/>
          </a:xfrm>
          <a:prstGeom prst="rect">
            <a:avLst/>
          </a:prstGeom>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4365" y="1079497"/>
            <a:ext cx="1498981" cy="1940687"/>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84477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56860" y="1102538"/>
            <a:ext cx="8182345" cy="393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bIns="0">
            <a:spAutoFit/>
          </a:bodyPr>
          <a:lstStyle>
            <a:lvl1pPr eaLnBrk="0" hangingPunct="0">
              <a:spcBef>
                <a:spcPts val="900"/>
              </a:spcBef>
              <a:buFont typeface="Arial" pitchFamily="34" charset="0"/>
              <a:defRPr>
                <a:solidFill>
                  <a:srgbClr val="000000"/>
                </a:solidFill>
                <a:latin typeface="Arial" pitchFamily="34" charset="0"/>
                <a:ea typeface="Geneva"/>
                <a:cs typeface="Geneva"/>
              </a:defRPr>
            </a:lvl1pPr>
            <a:lvl2pPr marL="742950" indent="-285750" eaLnBrk="0" hangingPunct="0">
              <a:spcBef>
                <a:spcPts val="600"/>
              </a:spcBef>
              <a:buClr>
                <a:srgbClr val="191919"/>
              </a:buClr>
              <a:buFont typeface="Wingdings" pitchFamily="2" charset="2"/>
              <a:buChar char="§"/>
              <a:defRPr>
                <a:solidFill>
                  <a:schemeClr val="tx1"/>
                </a:solidFill>
                <a:latin typeface="Arial" pitchFamily="34" charset="0"/>
                <a:ea typeface="ＭＳ Ｐゴシック" pitchFamily="34" charset="-128"/>
                <a:cs typeface="Geneva"/>
              </a:defRPr>
            </a:lvl2pPr>
            <a:lvl3pPr marL="1143000" indent="-228600" eaLnBrk="0" hangingPunct="0">
              <a:spcBef>
                <a:spcPts val="300"/>
              </a:spcBef>
              <a:buClr>
                <a:srgbClr val="191919"/>
              </a:buClr>
              <a:buFont typeface="Arial" pitchFamily="34" charset="0"/>
              <a:buChar char="–"/>
              <a:defRPr sz="1600">
                <a:solidFill>
                  <a:schemeClr val="tx1"/>
                </a:solidFill>
                <a:latin typeface="Arial" pitchFamily="34" charset="0"/>
                <a:ea typeface="ＭＳ Ｐゴシック" pitchFamily="34" charset="-128"/>
                <a:cs typeface="Geneva"/>
              </a:defRPr>
            </a:lvl3pPr>
            <a:lvl4pPr marL="1600200" indent="-228600" eaLnBrk="0" hangingPunct="0">
              <a:buChar char="-"/>
              <a:defRPr sz="1600">
                <a:solidFill>
                  <a:schemeClr val="tx1"/>
                </a:solidFill>
                <a:latin typeface="Arial" pitchFamily="34" charset="0"/>
                <a:ea typeface="ＭＳ Ｐゴシック" pitchFamily="34" charset="-128"/>
                <a:cs typeface="Geneva"/>
              </a:defRPr>
            </a:lvl4pPr>
            <a:lvl5pPr marL="2057400" indent="-228600" eaLnBrk="0" hangingPunct="0">
              <a:buChar char="-"/>
              <a:defRPr sz="1600">
                <a:solidFill>
                  <a:schemeClr val="tx1"/>
                </a:solidFill>
                <a:latin typeface="Arial" pitchFamily="34" charset="0"/>
                <a:ea typeface="ＭＳ Ｐゴシック" pitchFamily="34" charset="-128"/>
                <a:cs typeface="Geneva"/>
              </a:defRPr>
            </a:lvl5pPr>
            <a:lvl6pPr marL="25146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6pPr>
            <a:lvl7pPr marL="29718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7pPr>
            <a:lvl8pPr marL="34290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8pPr>
            <a:lvl9pPr marL="38862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9pPr>
          </a:lstStyle>
          <a:p>
            <a:pPr>
              <a:spcBef>
                <a:spcPts val="600"/>
              </a:spcBef>
              <a:buFontTx/>
              <a:buNone/>
            </a:pPr>
            <a:r>
              <a:rPr lang="en-US" altLang="en-US" sz="800" dirty="0">
                <a:solidFill>
                  <a:srgbClr val="7F7F7F"/>
                </a:solidFill>
                <a:ea typeface="ＭＳ Ｐゴシック" pitchFamily="34" charset="-128"/>
              </a:rPr>
              <a:t>The opinions voiced in this material are for general information only and are not intended to provide or be construed as providing specific investment advice or recommendations for any individual security. To determine which investments may be appropriate for you, consult your financial advisor prior to investing. All performance referenced is historical and is no guarantee of future results. All indexes are unmanaged and cannot be invested into directly.</a:t>
            </a:r>
          </a:p>
          <a:p>
            <a:pPr>
              <a:spcBef>
                <a:spcPts val="600"/>
              </a:spcBef>
              <a:buFontTx/>
              <a:buNone/>
            </a:pPr>
            <a:r>
              <a:rPr lang="en-US" altLang="en-US" sz="800" dirty="0">
                <a:solidFill>
                  <a:srgbClr val="7F7F7F"/>
                </a:solidFill>
                <a:ea typeface="ＭＳ Ｐゴシック" pitchFamily="34" charset="-128"/>
              </a:rPr>
              <a:t>Economic forecasts set forth may not develop as predicted, and there can be no guarantee that strategies promoted will be successful.</a:t>
            </a:r>
          </a:p>
          <a:p>
            <a:r>
              <a:rPr lang="en-US" sz="800" b="1" dirty="0">
                <a:solidFill>
                  <a:schemeClr val="bg1">
                    <a:lumMod val="50000"/>
                  </a:schemeClr>
                </a:solidFill>
              </a:rPr>
              <a:t>Stock and Pooled Investment </a:t>
            </a:r>
            <a:r>
              <a:rPr lang="en-US" sz="800" b="1" dirty="0" smtClean="0">
                <a:solidFill>
                  <a:schemeClr val="bg1">
                    <a:lumMod val="50000"/>
                  </a:schemeClr>
                </a:solidFill>
              </a:rPr>
              <a:t>Risks</a:t>
            </a:r>
            <a:r>
              <a:rPr lang="en-US" sz="800" dirty="0" smtClean="0">
                <a:solidFill>
                  <a:schemeClr val="bg1">
                    <a:lumMod val="50000"/>
                  </a:schemeClr>
                </a:solidFill>
              </a:rPr>
              <a:t/>
            </a:r>
            <a:br>
              <a:rPr lang="en-US" sz="800" dirty="0" smtClean="0">
                <a:solidFill>
                  <a:schemeClr val="bg1">
                    <a:lumMod val="50000"/>
                  </a:schemeClr>
                </a:solidFill>
              </a:rPr>
            </a:br>
            <a:r>
              <a:rPr lang="en-US" sz="800" dirty="0" smtClean="0">
                <a:solidFill>
                  <a:schemeClr val="bg1">
                    <a:lumMod val="50000"/>
                  </a:schemeClr>
                </a:solidFill>
              </a:rPr>
              <a:t>Investing </a:t>
            </a:r>
            <a:r>
              <a:rPr lang="en-US" sz="800" dirty="0">
                <a:solidFill>
                  <a:schemeClr val="bg1">
                    <a:lumMod val="50000"/>
                  </a:schemeClr>
                </a:solidFill>
              </a:rPr>
              <a:t>in stock includes numerous specific risks including: the fluctuation of dividend, loss of principal and potential illiquidity of the investment in a falling market.</a:t>
            </a:r>
          </a:p>
          <a:p>
            <a:r>
              <a:rPr lang="en-US" sz="800" dirty="0">
                <a:solidFill>
                  <a:schemeClr val="bg1">
                    <a:lumMod val="50000"/>
                  </a:schemeClr>
                </a:solidFill>
              </a:rPr>
              <a:t>Indices are unmanaged index and cannot be invested into directly. Unmanaged index returns do not reflect fees, expenses, or sales charges. Index performance is not indicative of the performance of any investment. Past performance is no guarantee of future results.</a:t>
            </a:r>
          </a:p>
          <a:p>
            <a:r>
              <a:rPr lang="en-US" sz="800" dirty="0">
                <a:solidFill>
                  <a:schemeClr val="bg1">
                    <a:lumMod val="50000"/>
                  </a:schemeClr>
                </a:solidFill>
              </a:rPr>
              <a:t>Because of their narrow focus, specialty sector investing, such as healthcare, financials, or energy, will be subject to greater volatility than investing more broadly across many sectors and companies</a:t>
            </a:r>
            <a:r>
              <a:rPr lang="en-US" sz="800" dirty="0" smtClean="0">
                <a:solidFill>
                  <a:schemeClr val="bg1">
                    <a:lumMod val="50000"/>
                  </a:schemeClr>
                </a:solidFill>
              </a:rPr>
              <a:t>.</a:t>
            </a:r>
            <a:endParaRPr lang="en-US" sz="800" dirty="0">
              <a:solidFill>
                <a:schemeClr val="bg1">
                  <a:lumMod val="50000"/>
                </a:schemeClr>
              </a:solidFill>
            </a:endParaRPr>
          </a:p>
          <a:p>
            <a:r>
              <a:rPr lang="en-US" sz="800" dirty="0">
                <a:solidFill>
                  <a:schemeClr val="bg1">
                    <a:lumMod val="50000"/>
                  </a:schemeClr>
                </a:solidFill>
              </a:rPr>
              <a:t>There is no guarantee that a diversified portfolio will enhance overall returns or outperform a non-diversified portfolio. Diversification does not ensure against market risk</a:t>
            </a:r>
            <a:r>
              <a:rPr lang="en-US" sz="800" dirty="0" smtClean="0">
                <a:solidFill>
                  <a:schemeClr val="bg1">
                    <a:lumMod val="50000"/>
                  </a:schemeClr>
                </a:solidFill>
              </a:rPr>
              <a:t>.</a:t>
            </a:r>
            <a:endParaRPr lang="en-US" sz="800" dirty="0">
              <a:solidFill>
                <a:schemeClr val="bg1">
                  <a:lumMod val="50000"/>
                </a:schemeClr>
              </a:solidFill>
            </a:endParaRPr>
          </a:p>
          <a:p>
            <a:r>
              <a:rPr lang="en-US" sz="800" dirty="0">
                <a:solidFill>
                  <a:schemeClr val="bg1">
                    <a:lumMod val="50000"/>
                  </a:schemeClr>
                </a:solidFill>
              </a:rPr>
              <a:t>Investing in foreign and emerging markets securities involves special additional risks. These risks include, but are not limited to, currency risk, geopolitical risk, and risk associated with varying accounting standards. Investing in emerging markets may accentuate these risks</a:t>
            </a:r>
            <a:r>
              <a:rPr lang="en-US" sz="800" dirty="0" smtClean="0">
                <a:solidFill>
                  <a:schemeClr val="bg1">
                    <a:lumMod val="50000"/>
                  </a:schemeClr>
                </a:solidFill>
              </a:rPr>
              <a:t>.</a:t>
            </a:r>
            <a:endParaRPr lang="en-US" sz="800" dirty="0">
              <a:solidFill>
                <a:schemeClr val="bg1">
                  <a:lumMod val="50000"/>
                </a:schemeClr>
              </a:solidFill>
            </a:endParaRPr>
          </a:p>
          <a:p>
            <a:r>
              <a:rPr lang="en-US" sz="800" b="1" dirty="0">
                <a:solidFill>
                  <a:schemeClr val="bg1">
                    <a:lumMod val="50000"/>
                  </a:schemeClr>
                </a:solidFill>
              </a:rPr>
              <a:t>Bond and Debt Equity </a:t>
            </a:r>
            <a:r>
              <a:rPr lang="en-US" sz="800" b="1" dirty="0" smtClean="0">
                <a:solidFill>
                  <a:schemeClr val="bg1">
                    <a:lumMod val="50000"/>
                  </a:schemeClr>
                </a:solidFill>
              </a:rPr>
              <a:t>Risks</a:t>
            </a:r>
            <a:br>
              <a:rPr lang="en-US" sz="800" b="1" dirty="0" smtClean="0">
                <a:solidFill>
                  <a:schemeClr val="bg1">
                    <a:lumMod val="50000"/>
                  </a:schemeClr>
                </a:solidFill>
              </a:rPr>
            </a:br>
            <a:r>
              <a:rPr lang="en-US" sz="800" dirty="0" smtClean="0">
                <a:solidFill>
                  <a:schemeClr val="bg1">
                    <a:lumMod val="50000"/>
                  </a:schemeClr>
                </a:solidFill>
              </a:rPr>
              <a:t>Bonds </a:t>
            </a:r>
            <a:r>
              <a:rPr lang="en-US" sz="800" dirty="0">
                <a:solidFill>
                  <a:schemeClr val="bg1">
                    <a:lumMod val="50000"/>
                  </a:schemeClr>
                </a:solidFill>
              </a:rPr>
              <a:t>are subject to market and interest rate risk if sold prior to maturity. Bond and bond mutual fund values and yields will decline as interest rates rise and bonds are subject to availability and change in price</a:t>
            </a:r>
            <a:r>
              <a:rPr lang="en-US" sz="800" dirty="0" smtClean="0">
                <a:solidFill>
                  <a:schemeClr val="bg1">
                    <a:lumMod val="50000"/>
                  </a:schemeClr>
                </a:solidFill>
              </a:rPr>
              <a:t>.</a:t>
            </a:r>
            <a:endParaRPr lang="en-US" sz="800" dirty="0">
              <a:solidFill>
                <a:schemeClr val="bg1">
                  <a:lumMod val="50000"/>
                </a:schemeClr>
              </a:solidFill>
            </a:endParaRPr>
          </a:p>
          <a:p>
            <a:r>
              <a:rPr lang="en-US" sz="800" dirty="0">
                <a:solidFill>
                  <a:schemeClr val="bg1">
                    <a:lumMod val="50000"/>
                  </a:schemeClr>
                </a:solidFill>
              </a:rPr>
              <a:t>Government bonds and Treasury bills are guaranteed by the U.S. government as to the timely payment of principal and interest and, if held to maturity, offer a fixed rate of return and fixed principal value. However, the value of fund shares is not guaranteed and will fluctuate</a:t>
            </a:r>
            <a:r>
              <a:rPr lang="en-US" sz="800" dirty="0" smtClean="0">
                <a:solidFill>
                  <a:schemeClr val="bg1">
                    <a:lumMod val="50000"/>
                  </a:schemeClr>
                </a:solidFill>
              </a:rPr>
              <a:t>.</a:t>
            </a:r>
            <a:endParaRPr lang="en-US" sz="800" dirty="0">
              <a:solidFill>
                <a:schemeClr val="bg1">
                  <a:lumMod val="50000"/>
                </a:schemeClr>
              </a:solidFill>
            </a:endParaRPr>
          </a:p>
          <a:p>
            <a:r>
              <a:rPr lang="en-US" sz="800" dirty="0">
                <a:solidFill>
                  <a:schemeClr val="bg1">
                    <a:lumMod val="50000"/>
                  </a:schemeClr>
                </a:solidFill>
              </a:rPr>
              <a:t>High-yield/junk bonds are not investment-grade securities, involve substantial risks, and generally should be part of the diversified portfolio of sophisticated investors</a:t>
            </a:r>
            <a:r>
              <a:rPr lang="en-US" sz="800" dirty="0" smtClean="0">
                <a:solidFill>
                  <a:schemeClr val="bg1">
                    <a:lumMod val="50000"/>
                  </a:schemeClr>
                </a:solidFill>
              </a:rPr>
              <a:t>.</a:t>
            </a:r>
            <a:endParaRPr lang="en-US" sz="800" dirty="0">
              <a:solidFill>
                <a:schemeClr val="bg1">
                  <a:lumMod val="50000"/>
                </a:schemeClr>
              </a:solidFill>
            </a:endParaRPr>
          </a:p>
          <a:p>
            <a:r>
              <a:rPr lang="en-US" sz="800" dirty="0">
                <a:solidFill>
                  <a:schemeClr val="bg1">
                    <a:lumMod val="50000"/>
                  </a:schemeClr>
                </a:solidFill>
              </a:rPr>
              <a:t>Municipal bonds are subject to availability, price, and to market and interest rate risk if sold prior to maturity. Bond values will decline as interest rate rise. Interest income may be subject to the alternative minimum tax. Federally tax-free but other state and local taxes may apply</a:t>
            </a:r>
            <a:r>
              <a:rPr lang="en-US" sz="800" dirty="0" smtClean="0">
                <a:solidFill>
                  <a:schemeClr val="bg1">
                    <a:lumMod val="50000"/>
                  </a:schemeClr>
                </a:solidFill>
              </a:rPr>
              <a:t>.</a:t>
            </a:r>
            <a:endParaRPr lang="en-US" sz="800" dirty="0">
              <a:solidFill>
                <a:schemeClr val="bg1">
                  <a:lumMod val="50000"/>
                </a:schemeClr>
              </a:solidFill>
            </a:endParaRPr>
          </a:p>
          <a:p>
            <a:r>
              <a:rPr lang="en-US" sz="800" dirty="0">
                <a:solidFill>
                  <a:schemeClr val="bg1">
                    <a:lumMod val="50000"/>
                  </a:schemeClr>
                </a:solidFill>
              </a:rPr>
              <a:t>Bank loans are loans issued by below investment-grade companies for short-term funding purposes with higher yield than short-term debt and involve risk</a:t>
            </a:r>
            <a:r>
              <a:rPr lang="en-US" sz="800" dirty="0" smtClean="0">
                <a:solidFill>
                  <a:schemeClr val="bg1">
                    <a:lumMod val="50000"/>
                  </a:schemeClr>
                </a:solidFill>
              </a:rPr>
              <a:t>.</a:t>
            </a:r>
          </a:p>
        </p:txBody>
      </p:sp>
      <p:sp>
        <p:nvSpPr>
          <p:cNvPr id="7" name="Title 1"/>
          <p:cNvSpPr txBox="1">
            <a:spLocks/>
          </p:cNvSpPr>
          <p:nvPr/>
        </p:nvSpPr>
        <p:spPr>
          <a:xfrm>
            <a:off x="656861" y="307517"/>
            <a:ext cx="8183499" cy="57506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a:lstStyle>
          <a:p>
            <a:r>
              <a:rPr lang="en-US" altLang="en-US" dirty="0" smtClean="0">
                <a:ea typeface="ＭＳ Ｐゴシック" pitchFamily="34" charset="-128"/>
                <a:cs typeface="Geneva"/>
              </a:rPr>
              <a:t>Important Disclosures</a:t>
            </a:r>
            <a:endParaRPr lang="en-US" dirty="0"/>
          </a:p>
        </p:txBody>
      </p:sp>
    </p:spTree>
    <p:extLst>
      <p:ext uri="{BB962C8B-B14F-4D97-AF65-F5344CB8AC3E}">
        <p14:creationId xmlns:p14="http://schemas.microsoft.com/office/powerpoint/2010/main" val="15035354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56860" y="1102536"/>
            <a:ext cx="818234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bIns="0">
            <a:spAutoFit/>
          </a:bodyPr>
          <a:lstStyle>
            <a:lvl1pPr eaLnBrk="0" hangingPunct="0">
              <a:spcBef>
                <a:spcPts val="900"/>
              </a:spcBef>
              <a:buFont typeface="Arial" pitchFamily="34" charset="0"/>
              <a:defRPr>
                <a:solidFill>
                  <a:srgbClr val="000000"/>
                </a:solidFill>
                <a:latin typeface="Arial" pitchFamily="34" charset="0"/>
                <a:ea typeface="Geneva"/>
                <a:cs typeface="Geneva"/>
              </a:defRPr>
            </a:lvl1pPr>
            <a:lvl2pPr marL="742950" indent="-285750" eaLnBrk="0" hangingPunct="0">
              <a:spcBef>
                <a:spcPts val="600"/>
              </a:spcBef>
              <a:buClr>
                <a:srgbClr val="191919"/>
              </a:buClr>
              <a:buFont typeface="Wingdings" pitchFamily="2" charset="2"/>
              <a:buChar char="§"/>
              <a:defRPr>
                <a:solidFill>
                  <a:schemeClr val="tx1"/>
                </a:solidFill>
                <a:latin typeface="Arial" pitchFamily="34" charset="0"/>
                <a:ea typeface="ＭＳ Ｐゴシック" pitchFamily="34" charset="-128"/>
                <a:cs typeface="Geneva"/>
              </a:defRPr>
            </a:lvl2pPr>
            <a:lvl3pPr marL="1143000" indent="-228600" eaLnBrk="0" hangingPunct="0">
              <a:spcBef>
                <a:spcPts val="300"/>
              </a:spcBef>
              <a:buClr>
                <a:srgbClr val="191919"/>
              </a:buClr>
              <a:buFont typeface="Arial" pitchFamily="34" charset="0"/>
              <a:buChar char="–"/>
              <a:defRPr sz="1600">
                <a:solidFill>
                  <a:schemeClr val="tx1"/>
                </a:solidFill>
                <a:latin typeface="Arial" pitchFamily="34" charset="0"/>
                <a:ea typeface="ＭＳ Ｐゴシック" pitchFamily="34" charset="-128"/>
                <a:cs typeface="Geneva"/>
              </a:defRPr>
            </a:lvl3pPr>
            <a:lvl4pPr marL="1600200" indent="-228600" eaLnBrk="0" hangingPunct="0">
              <a:buChar char="-"/>
              <a:defRPr sz="1600">
                <a:solidFill>
                  <a:schemeClr val="tx1"/>
                </a:solidFill>
                <a:latin typeface="Arial" pitchFamily="34" charset="0"/>
                <a:ea typeface="ＭＳ Ｐゴシック" pitchFamily="34" charset="-128"/>
                <a:cs typeface="Geneva"/>
              </a:defRPr>
            </a:lvl4pPr>
            <a:lvl5pPr marL="2057400" indent="-228600" eaLnBrk="0" hangingPunct="0">
              <a:buChar char="-"/>
              <a:defRPr sz="1600">
                <a:solidFill>
                  <a:schemeClr val="tx1"/>
                </a:solidFill>
                <a:latin typeface="Arial" pitchFamily="34" charset="0"/>
                <a:ea typeface="ＭＳ Ｐゴシック" pitchFamily="34" charset="-128"/>
                <a:cs typeface="Geneva"/>
              </a:defRPr>
            </a:lvl5pPr>
            <a:lvl6pPr marL="25146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6pPr>
            <a:lvl7pPr marL="29718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7pPr>
            <a:lvl8pPr marL="34290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8pPr>
            <a:lvl9pPr marL="38862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9pPr>
          </a:lstStyle>
          <a:p>
            <a:r>
              <a:rPr lang="en-US" sz="800" dirty="0">
                <a:solidFill>
                  <a:schemeClr val="bg1">
                    <a:lumMod val="50000"/>
                  </a:schemeClr>
                </a:solidFill>
              </a:rPr>
              <a:t>The S&amp;P 500 Index is a capitalization-weighted index of 500 stocks designed to measure performance of the broad domestic economy through changes in the aggregate market value of 500 stocks representing all major industries.</a:t>
            </a:r>
          </a:p>
          <a:p>
            <a:r>
              <a:rPr lang="en-US" sz="800" dirty="0">
                <a:solidFill>
                  <a:schemeClr val="bg1">
                    <a:lumMod val="50000"/>
                  </a:schemeClr>
                </a:solidFill>
              </a:rPr>
              <a:t>The Barclays U.S. Aggregate Bond Index is a broad-based flagship benchmark that measures the investment-grade, U.S. dollar-denominated, fixed-rate taxable bond market. The index includes Treasuries, government-related and corporate securities, MBS (agency fixed-rate and hybrid ARM pass-</a:t>
            </a:r>
            <a:r>
              <a:rPr lang="en-US" sz="800" dirty="0" err="1">
                <a:solidFill>
                  <a:schemeClr val="bg1">
                    <a:lumMod val="50000"/>
                  </a:schemeClr>
                </a:solidFill>
              </a:rPr>
              <a:t>throughs</a:t>
            </a:r>
            <a:r>
              <a:rPr lang="en-US" sz="800" dirty="0">
                <a:solidFill>
                  <a:schemeClr val="bg1">
                    <a:lumMod val="50000"/>
                  </a:schemeClr>
                </a:solidFill>
              </a:rPr>
              <a:t>), ABS, and CMBS (agency and non-agency)</a:t>
            </a:r>
            <a:r>
              <a:rPr lang="en-US" sz="800" dirty="0" smtClean="0">
                <a:solidFill>
                  <a:schemeClr val="bg1">
                    <a:lumMod val="50000"/>
                  </a:schemeClr>
                </a:solidFill>
              </a:rPr>
              <a:t>.</a:t>
            </a:r>
          </a:p>
          <a:p>
            <a:r>
              <a:rPr lang="en-US" sz="800" dirty="0">
                <a:solidFill>
                  <a:schemeClr val="bg1">
                    <a:lumMod val="50000"/>
                  </a:schemeClr>
                </a:solidFill>
              </a:rPr>
              <a:t>The U.S. Dollar Index (DXY) indicates the general international value of the U.S. dollar. The DXY Index does this by averaging the exchange rates between the US dollar and six major world currencies.</a:t>
            </a:r>
          </a:p>
        </p:txBody>
      </p:sp>
      <p:sp>
        <p:nvSpPr>
          <p:cNvPr id="7" name="Title 1"/>
          <p:cNvSpPr txBox="1">
            <a:spLocks/>
          </p:cNvSpPr>
          <p:nvPr/>
        </p:nvSpPr>
        <p:spPr>
          <a:xfrm>
            <a:off x="656861" y="307517"/>
            <a:ext cx="8183499" cy="575064"/>
          </a:xfrm>
          <a:prstGeom prst="rect">
            <a:avLst/>
          </a:prstGeom>
        </p:spPr>
        <p:txBody>
          <a:bodyPr vert="horz" lIns="0" tIns="0" rIns="0" bIns="0" rtlCol="0" anchor="b" anchorCtr="0">
            <a:noAutofit/>
          </a:bodyPr>
          <a:lstStyle>
            <a:lvl1pPr algn="l" defTabSz="457200" rtl="0" eaLnBrk="1" latinLnBrk="0" hangingPunct="1">
              <a:lnSpc>
                <a:spcPct val="90000"/>
              </a:lnSpc>
              <a:spcBef>
                <a:spcPct val="0"/>
              </a:spcBef>
              <a:buNone/>
              <a:defRPr sz="2200" kern="1200" cap="all">
                <a:solidFill>
                  <a:srgbClr val="042E5E"/>
                </a:solidFill>
                <a:latin typeface="Arial"/>
                <a:ea typeface="+mj-ea"/>
                <a:cs typeface="Arial"/>
              </a:defRPr>
            </a:lvl1pPr>
          </a:lstStyle>
          <a:p>
            <a:r>
              <a:rPr lang="en-US" altLang="en-US" dirty="0" smtClean="0">
                <a:ea typeface="ＭＳ Ｐゴシック" pitchFamily="34" charset="-128"/>
                <a:cs typeface="Geneva"/>
              </a:rPr>
              <a:t>Important Disclosures</a:t>
            </a:r>
            <a:endParaRPr lang="en-US" dirty="0"/>
          </a:p>
        </p:txBody>
      </p:sp>
      <p:sp>
        <p:nvSpPr>
          <p:cNvPr id="4" name="TextBox 5"/>
          <p:cNvSpPr txBox="1">
            <a:spLocks noChangeArrowheads="1"/>
          </p:cNvSpPr>
          <p:nvPr/>
        </p:nvSpPr>
        <p:spPr bwMode="auto">
          <a:xfrm>
            <a:off x="656855" y="4990098"/>
            <a:ext cx="8182344" cy="215444"/>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900"/>
              </a:spcBef>
              <a:buFont typeface="Arial" pitchFamily="34" charset="0"/>
              <a:defRPr>
                <a:solidFill>
                  <a:srgbClr val="000000"/>
                </a:solidFill>
                <a:latin typeface="Arial" pitchFamily="34" charset="0"/>
                <a:ea typeface="Geneva"/>
                <a:cs typeface="Geneva"/>
              </a:defRPr>
            </a:lvl1pPr>
            <a:lvl2pPr marL="742950" indent="-285750" eaLnBrk="0" hangingPunct="0">
              <a:spcBef>
                <a:spcPts val="600"/>
              </a:spcBef>
              <a:buClr>
                <a:srgbClr val="191919"/>
              </a:buClr>
              <a:buFont typeface="Wingdings" pitchFamily="2" charset="2"/>
              <a:buChar char="§"/>
              <a:defRPr>
                <a:solidFill>
                  <a:schemeClr val="tx1"/>
                </a:solidFill>
                <a:latin typeface="Arial" pitchFamily="34" charset="0"/>
                <a:ea typeface="ＭＳ Ｐゴシック" pitchFamily="34" charset="-128"/>
                <a:cs typeface="Geneva"/>
              </a:defRPr>
            </a:lvl2pPr>
            <a:lvl3pPr marL="1143000" indent="-228600" eaLnBrk="0" hangingPunct="0">
              <a:spcBef>
                <a:spcPts val="300"/>
              </a:spcBef>
              <a:buClr>
                <a:srgbClr val="191919"/>
              </a:buClr>
              <a:buFont typeface="Arial" pitchFamily="34" charset="0"/>
              <a:buChar char="–"/>
              <a:defRPr sz="1600">
                <a:solidFill>
                  <a:schemeClr val="tx1"/>
                </a:solidFill>
                <a:latin typeface="Arial" pitchFamily="34" charset="0"/>
                <a:ea typeface="ＭＳ Ｐゴシック" pitchFamily="34" charset="-128"/>
                <a:cs typeface="Geneva"/>
              </a:defRPr>
            </a:lvl3pPr>
            <a:lvl4pPr marL="1600200" indent="-228600" eaLnBrk="0" hangingPunct="0">
              <a:buChar char="-"/>
              <a:defRPr sz="1600">
                <a:solidFill>
                  <a:schemeClr val="tx1"/>
                </a:solidFill>
                <a:latin typeface="Arial" pitchFamily="34" charset="0"/>
                <a:ea typeface="ＭＳ Ｐゴシック" pitchFamily="34" charset="-128"/>
                <a:cs typeface="Geneva"/>
              </a:defRPr>
            </a:lvl4pPr>
            <a:lvl5pPr marL="2057400" indent="-228600" eaLnBrk="0" hangingPunct="0">
              <a:buChar char="-"/>
              <a:defRPr sz="1600">
                <a:solidFill>
                  <a:schemeClr val="tx1"/>
                </a:solidFill>
                <a:latin typeface="Arial" pitchFamily="34" charset="0"/>
                <a:ea typeface="ＭＳ Ｐゴシック" pitchFamily="34" charset="-128"/>
                <a:cs typeface="Geneva"/>
              </a:defRPr>
            </a:lvl5pPr>
            <a:lvl6pPr marL="25146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6pPr>
            <a:lvl7pPr marL="29718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7pPr>
            <a:lvl8pPr marL="34290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8pPr>
            <a:lvl9pPr marL="38862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9pPr>
          </a:lstStyle>
          <a:p>
            <a:pPr>
              <a:spcBef>
                <a:spcPct val="0"/>
              </a:spcBef>
              <a:buFontTx/>
              <a:buNone/>
            </a:pPr>
            <a:r>
              <a:rPr lang="en-US" altLang="en-US" sz="800" dirty="0">
                <a:solidFill>
                  <a:srgbClr val="7F7F7F"/>
                </a:solidFill>
                <a:ea typeface="ＭＳ Ｐゴシック" pitchFamily="34" charset="-128"/>
              </a:rPr>
              <a:t>Not FDIC or NCUA/NCUSIF Insured | No Bank or Credit Union Guarantee | May Lose Value | Not Guaranteed by </a:t>
            </a:r>
            <a:r>
              <a:rPr lang="en-US" altLang="en-US" sz="800" dirty="0" smtClean="0">
                <a:solidFill>
                  <a:srgbClr val="7F7F7F"/>
                </a:solidFill>
                <a:ea typeface="ＭＳ Ｐゴシック" pitchFamily="34" charset="-128"/>
              </a:rPr>
              <a:t>Any </a:t>
            </a:r>
            <a:r>
              <a:rPr lang="en-US" altLang="en-US" sz="800" dirty="0">
                <a:solidFill>
                  <a:srgbClr val="7F7F7F"/>
                </a:solidFill>
                <a:ea typeface="ＭＳ Ｐゴシック" pitchFamily="34" charset="-128"/>
              </a:rPr>
              <a:t>Government </a:t>
            </a:r>
            <a:r>
              <a:rPr lang="en-US" altLang="en-US" sz="800" dirty="0" smtClean="0">
                <a:solidFill>
                  <a:srgbClr val="7F7F7F"/>
                </a:solidFill>
                <a:ea typeface="ＭＳ Ｐゴシック" pitchFamily="34" charset="-128"/>
              </a:rPr>
              <a:t>Agency | Not </a:t>
            </a:r>
            <a:r>
              <a:rPr lang="en-US" altLang="en-US" sz="800" dirty="0">
                <a:solidFill>
                  <a:srgbClr val="7F7F7F"/>
                </a:solidFill>
                <a:ea typeface="ＭＳ Ｐゴシック" pitchFamily="34" charset="-128"/>
              </a:rPr>
              <a:t>a Bank/Credit Union Deposit </a:t>
            </a:r>
          </a:p>
        </p:txBody>
      </p:sp>
      <p:sp>
        <p:nvSpPr>
          <p:cNvPr id="5" name="TextBox 1"/>
          <p:cNvSpPr txBox="1">
            <a:spLocks noChangeArrowheads="1"/>
          </p:cNvSpPr>
          <p:nvPr/>
        </p:nvSpPr>
        <p:spPr bwMode="auto">
          <a:xfrm>
            <a:off x="656855" y="5249995"/>
            <a:ext cx="24193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900"/>
              </a:spcBef>
              <a:buFont typeface="Arial" pitchFamily="34" charset="0"/>
              <a:defRPr>
                <a:solidFill>
                  <a:srgbClr val="000000"/>
                </a:solidFill>
                <a:latin typeface="Arial" pitchFamily="34" charset="0"/>
                <a:ea typeface="Geneva"/>
                <a:cs typeface="Geneva"/>
              </a:defRPr>
            </a:lvl1pPr>
            <a:lvl2pPr marL="742950" indent="-285750" eaLnBrk="0" hangingPunct="0">
              <a:spcBef>
                <a:spcPts val="600"/>
              </a:spcBef>
              <a:buClr>
                <a:srgbClr val="191919"/>
              </a:buClr>
              <a:buFont typeface="Wingdings" pitchFamily="2" charset="2"/>
              <a:buChar char="§"/>
              <a:defRPr>
                <a:solidFill>
                  <a:schemeClr val="tx1"/>
                </a:solidFill>
                <a:latin typeface="Arial" pitchFamily="34" charset="0"/>
                <a:ea typeface="ＭＳ Ｐゴシック" pitchFamily="34" charset="-128"/>
                <a:cs typeface="Geneva"/>
              </a:defRPr>
            </a:lvl2pPr>
            <a:lvl3pPr marL="1143000" indent="-228600" eaLnBrk="0" hangingPunct="0">
              <a:spcBef>
                <a:spcPts val="300"/>
              </a:spcBef>
              <a:buClr>
                <a:srgbClr val="191919"/>
              </a:buClr>
              <a:buFont typeface="Arial" pitchFamily="34" charset="0"/>
              <a:buChar char="–"/>
              <a:defRPr sz="1600">
                <a:solidFill>
                  <a:schemeClr val="tx1"/>
                </a:solidFill>
                <a:latin typeface="Arial" pitchFamily="34" charset="0"/>
                <a:ea typeface="ＭＳ Ｐゴシック" pitchFamily="34" charset="-128"/>
                <a:cs typeface="Geneva"/>
              </a:defRPr>
            </a:lvl3pPr>
            <a:lvl4pPr marL="1600200" indent="-228600" eaLnBrk="0" hangingPunct="0">
              <a:buChar char="-"/>
              <a:defRPr sz="1600">
                <a:solidFill>
                  <a:schemeClr val="tx1"/>
                </a:solidFill>
                <a:latin typeface="Arial" pitchFamily="34" charset="0"/>
                <a:ea typeface="ＭＳ Ｐゴシック" pitchFamily="34" charset="-128"/>
                <a:cs typeface="Geneva"/>
              </a:defRPr>
            </a:lvl4pPr>
            <a:lvl5pPr marL="2057400" indent="-228600" eaLnBrk="0" hangingPunct="0">
              <a:buChar char="-"/>
              <a:defRPr sz="1600">
                <a:solidFill>
                  <a:schemeClr val="tx1"/>
                </a:solidFill>
                <a:latin typeface="Arial" pitchFamily="34" charset="0"/>
                <a:ea typeface="ＭＳ Ｐゴシック" pitchFamily="34" charset="-128"/>
                <a:cs typeface="Geneva"/>
              </a:defRPr>
            </a:lvl5pPr>
            <a:lvl6pPr marL="25146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6pPr>
            <a:lvl7pPr marL="29718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7pPr>
            <a:lvl8pPr marL="34290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8pPr>
            <a:lvl9pPr marL="3886200" indent="-228600" eaLnBrk="0" fontAlgn="base" hangingPunct="0">
              <a:spcBef>
                <a:spcPct val="0"/>
              </a:spcBef>
              <a:spcAft>
                <a:spcPct val="0"/>
              </a:spcAft>
              <a:buChar char="-"/>
              <a:defRPr sz="1600">
                <a:solidFill>
                  <a:schemeClr val="tx1"/>
                </a:solidFill>
                <a:latin typeface="Arial" pitchFamily="34" charset="0"/>
                <a:ea typeface="ＭＳ Ｐゴシック" pitchFamily="34" charset="-128"/>
                <a:cs typeface="Geneva"/>
              </a:defRPr>
            </a:lvl9pPr>
          </a:lstStyle>
          <a:p>
            <a:pPr>
              <a:spcBef>
                <a:spcPct val="0"/>
              </a:spcBef>
            </a:pPr>
            <a:r>
              <a:rPr lang="en-US" altLang="en-US" sz="800" dirty="0">
                <a:solidFill>
                  <a:srgbClr val="7F7F7F"/>
                </a:solidFill>
                <a:ea typeface="ＭＳ Ｐゴシック" pitchFamily="34" charset="-128"/>
              </a:rPr>
              <a:t>Tracking # 1</a:t>
            </a:r>
            <a:r>
              <a:rPr lang="en-US" altLang="en-US" sz="800" dirty="0" smtClean="0">
                <a:solidFill>
                  <a:srgbClr val="7F7F7F"/>
                </a:solidFill>
                <a:ea typeface="ＭＳ Ｐゴシック" pitchFamily="34" charset="-128"/>
              </a:rPr>
              <a:t>-</a:t>
            </a:r>
            <a:r>
              <a:rPr lang="en-US" altLang="en-US" sz="800" dirty="0" smtClean="0">
                <a:solidFill>
                  <a:schemeClr val="bg1">
                    <a:lumMod val="50000"/>
                  </a:schemeClr>
                </a:solidFill>
                <a:ea typeface="ＭＳ Ｐゴシック" pitchFamily="34" charset="-128"/>
              </a:rPr>
              <a:t>565302   </a:t>
            </a:r>
            <a:r>
              <a:rPr lang="en-US" altLang="en-US" sz="800" dirty="0">
                <a:solidFill>
                  <a:srgbClr val="7F7F7F"/>
                </a:solidFill>
                <a:ea typeface="ＭＳ Ｐゴシック" pitchFamily="34" charset="-128"/>
              </a:rPr>
              <a:t>Exp. </a:t>
            </a:r>
            <a:r>
              <a:rPr lang="en-US" altLang="en-US" sz="800" dirty="0" smtClean="0">
                <a:solidFill>
                  <a:srgbClr val="7F7F7F"/>
                </a:solidFill>
                <a:ea typeface="ＭＳ Ｐゴシック" pitchFamily="34" charset="-128"/>
              </a:rPr>
              <a:t>12/</a:t>
            </a:r>
            <a:r>
              <a:rPr lang="en-US" altLang="en-US" sz="800" dirty="0">
                <a:solidFill>
                  <a:srgbClr val="7F7F7F"/>
                </a:solidFill>
                <a:ea typeface="ＭＳ Ｐゴシック" pitchFamily="34" charset="-128"/>
              </a:rPr>
              <a:t>17</a:t>
            </a:r>
          </a:p>
        </p:txBody>
      </p:sp>
    </p:spTree>
    <p:extLst>
      <p:ext uri="{BB962C8B-B14F-4D97-AF65-F5344CB8AC3E}">
        <p14:creationId xmlns:p14="http://schemas.microsoft.com/office/powerpoint/2010/main" val="41577838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020103" y="1708124"/>
            <a:ext cx="7487490" cy="576769"/>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cap="all">
                <a:solidFill>
                  <a:srgbClr val="FFFFFF"/>
                </a:solidFill>
                <a:latin typeface="Arial"/>
                <a:ea typeface="+mj-ea"/>
                <a:cs typeface="Arial"/>
              </a:defRPr>
            </a:lvl1pPr>
          </a:lstStyle>
          <a:p>
            <a:pPr algn="ctr"/>
            <a:r>
              <a:rPr lang="en-US" sz="3400" dirty="0" smtClean="0"/>
              <a:t>THANK YOU FOR YOUR BUSINESS</a:t>
            </a:r>
            <a:endParaRPr lang="en-US" sz="3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28" y="2581293"/>
            <a:ext cx="4089815" cy="70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4322916"/>
            <a:ext cx="4572000" cy="507831"/>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lumMod val="50000"/>
                  </a:schemeClr>
                </a:solidFill>
              </a:rPr>
              <a:t>This research material has been prepared by LPL </a:t>
            </a:r>
            <a:r>
              <a:rPr lang="en-US" sz="900" dirty="0" smtClean="0">
                <a:solidFill>
                  <a:schemeClr val="bg1">
                    <a:lumMod val="50000"/>
                  </a:schemeClr>
                </a:solidFill>
              </a:rPr>
              <a:t>Financial LLC.</a:t>
            </a:r>
            <a:endParaRPr lang="en-US" sz="900" dirty="0">
              <a:solidFill>
                <a:schemeClr val="bg1">
                  <a:lumMod val="50000"/>
                </a:schemeClr>
              </a:solidFill>
            </a:endParaRPr>
          </a:p>
          <a:p>
            <a:pPr algn="ctr"/>
            <a:endParaRPr lang="en-US" sz="900" dirty="0">
              <a:solidFill>
                <a:schemeClr val="bg1">
                  <a:lumMod val="50000"/>
                </a:schemeClr>
              </a:solidFill>
            </a:endParaRPr>
          </a:p>
          <a:p>
            <a:pPr algn="ctr"/>
            <a:r>
              <a:rPr lang="en-US" sz="900" dirty="0">
                <a:solidFill>
                  <a:schemeClr val="bg1">
                    <a:lumMod val="50000"/>
                  </a:schemeClr>
                </a:solidFill>
              </a:rPr>
              <a:t>Securities offered through LPL </a:t>
            </a:r>
            <a:r>
              <a:rPr lang="en-US" sz="900" dirty="0" smtClean="0">
                <a:solidFill>
                  <a:schemeClr val="bg1">
                    <a:lumMod val="50000"/>
                  </a:schemeClr>
                </a:solidFill>
              </a:rPr>
              <a:t>Financial LLC.</a:t>
            </a:r>
            <a:endParaRPr lang="en-US" sz="900" dirty="0">
              <a:solidFill>
                <a:schemeClr val="bg1">
                  <a:lumMod val="50000"/>
                </a:schemeClr>
              </a:solidFill>
            </a:endParaRPr>
          </a:p>
        </p:txBody>
      </p:sp>
    </p:spTree>
    <p:extLst>
      <p:ext uri="{BB962C8B-B14F-4D97-AF65-F5344CB8AC3E}">
        <p14:creationId xmlns:p14="http://schemas.microsoft.com/office/powerpoint/2010/main" val="31987618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Appendix</a:t>
            </a:r>
            <a:endParaRPr lang="en-US" dirty="0"/>
          </a:p>
        </p:txBody>
      </p:sp>
    </p:spTree>
    <p:extLst>
      <p:ext uri="{BB962C8B-B14F-4D97-AF65-F5344CB8AC3E}">
        <p14:creationId xmlns:p14="http://schemas.microsoft.com/office/powerpoint/2010/main" val="23669115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61" y="1147109"/>
            <a:ext cx="7775945" cy="2154436"/>
          </a:xfrm>
          <a:prstGeom prst="rect">
            <a:avLst/>
          </a:prstGeom>
          <a:noFill/>
          <a:ln>
            <a:noFill/>
          </a:ln>
        </p:spPr>
        <p:txBody>
          <a:bodyPr wrap="square" lIns="0" tIns="0" rIns="0" bIns="0" rtlCol="0">
            <a:spAutoFit/>
          </a:bodyPr>
          <a:lstStyle/>
          <a:p>
            <a:pPr marL="285750" indent="-285750">
              <a:spcBef>
                <a:spcPts val="1200"/>
              </a:spcBef>
              <a:buClr>
                <a:srgbClr val="009CDE"/>
              </a:buClr>
              <a:buFont typeface="Wingdings" charset="2"/>
              <a:buChar char="§"/>
            </a:pPr>
            <a:r>
              <a:rPr lang="en-US" sz="1000" b="1" dirty="0"/>
              <a:t>U.S. Economy: </a:t>
            </a:r>
            <a:r>
              <a:rPr lang="en-US" sz="1000" b="1" dirty="0" smtClean="0"/>
              <a:t>2.5</a:t>
            </a:r>
            <a:r>
              <a:rPr lang="en-US" sz="1000" b="1" dirty="0"/>
              <a:t>% </a:t>
            </a:r>
            <a:r>
              <a:rPr lang="en-US" sz="1000" b="1" dirty="0" smtClean="0"/>
              <a:t>GDP</a:t>
            </a:r>
            <a:r>
              <a:rPr lang="en-US" sz="1000" dirty="0" smtClean="0"/>
              <a:t/>
            </a:r>
            <a:br>
              <a:rPr lang="en-US" sz="1000" dirty="0" smtClean="0"/>
            </a:br>
            <a:r>
              <a:rPr lang="en-US" sz="1000" dirty="0"/>
              <a:t>We expect GDP growth to accelerate modestly to near 2.5% with a low chance of a recession in 2017, driven by gains in consumer and business </a:t>
            </a:r>
            <a:r>
              <a:rPr lang="en-US" sz="1000" dirty="0" smtClean="0"/>
              <a:t>spending, supported </a:t>
            </a:r>
            <a:r>
              <a:rPr lang="en-US" sz="1000" dirty="0"/>
              <a:t>by potential pro-growth fiscal policies</a:t>
            </a:r>
            <a:r>
              <a:rPr lang="en-US" sz="1000" dirty="0" smtClean="0"/>
              <a:t>.</a:t>
            </a:r>
          </a:p>
          <a:p>
            <a:pPr marL="285750" indent="-285750">
              <a:spcBef>
                <a:spcPts val="1200"/>
              </a:spcBef>
              <a:buClr>
                <a:srgbClr val="009CDE"/>
              </a:buClr>
              <a:buFont typeface="Wingdings" charset="2"/>
              <a:buChar char="§"/>
            </a:pPr>
            <a:r>
              <a:rPr lang="en-US" sz="1000" b="1" dirty="0" smtClean="0"/>
              <a:t>Stocks</a:t>
            </a:r>
            <a:r>
              <a:rPr lang="en-US" sz="1000" b="1" dirty="0"/>
              <a:t>: Mid-Single-Digit </a:t>
            </a:r>
            <a:r>
              <a:rPr lang="en-US" sz="1000" b="1" dirty="0" smtClean="0"/>
              <a:t>Returns</a:t>
            </a:r>
            <a:r>
              <a:rPr lang="en-US" sz="1000" dirty="0" smtClean="0"/>
              <a:t/>
            </a:r>
            <a:br>
              <a:rPr lang="en-US" sz="1000" dirty="0" smtClean="0"/>
            </a:br>
            <a:r>
              <a:rPr lang="en-US" sz="1000" dirty="0"/>
              <a:t>We expect mid-single-digit returns for the S&amp;P 500 in 2017 consistent with historical mid-to-late economic cycle performance. We expect S&amp;P 500 gains to be driven by: 1) a pickup in U.S. economic growth partially due to fiscal stimulus; 2) mid- to high-single-digit earnings gains as corporate America emerges from its year-long earnings recession; 3) an expansion in bank lending; and 4) a stable price-to-earnings ratio (PE) of 18–</a:t>
            </a:r>
            <a:r>
              <a:rPr lang="en-US" sz="1000" dirty="0" smtClean="0"/>
              <a:t>19. </a:t>
            </a:r>
            <a:endParaRPr lang="en-US" sz="1000" dirty="0"/>
          </a:p>
          <a:p>
            <a:pPr marL="285750" indent="-285750">
              <a:spcBef>
                <a:spcPts val="1200"/>
              </a:spcBef>
              <a:buClr>
                <a:srgbClr val="009CDE"/>
              </a:buClr>
              <a:buFont typeface="Wingdings" charset="2"/>
              <a:buChar char="§"/>
            </a:pPr>
            <a:r>
              <a:rPr lang="en-US" sz="1000" b="1" dirty="0"/>
              <a:t>Bonds: Low- to Mid-Single-Digit </a:t>
            </a:r>
            <a:r>
              <a:rPr lang="en-US" sz="1000" b="1" dirty="0" smtClean="0"/>
              <a:t>Returns</a:t>
            </a:r>
            <a:br>
              <a:rPr lang="en-US" sz="1000" b="1" dirty="0" smtClean="0"/>
            </a:br>
            <a:r>
              <a:rPr lang="en-US" sz="1000" dirty="0"/>
              <a:t>We expect the 10-year Treasury yield to end 2017 in its current range of </a:t>
            </a:r>
            <a:r>
              <a:rPr lang="en-US" sz="1000" dirty="0" smtClean="0"/>
              <a:t>2.25–2.75</a:t>
            </a:r>
            <a:r>
              <a:rPr lang="en-US" sz="1000" dirty="0"/>
              <a:t>%, with a potential </a:t>
            </a:r>
            <a:r>
              <a:rPr lang="en-US" sz="1000" dirty="0" smtClean="0"/>
              <a:t>for 3.0%</a:t>
            </a:r>
            <a:r>
              <a:rPr lang="en-US" sz="1000" dirty="0"/>
              <a:t>. Scenario analysis based on this potential interest rate range and the duration of the index indicates low-to-mid single digit returns for the Barclays Aggregate Bond Index.</a:t>
            </a:r>
          </a:p>
        </p:txBody>
      </p:sp>
      <p:sp>
        <p:nvSpPr>
          <p:cNvPr id="4" name="Title 1"/>
          <p:cNvSpPr>
            <a:spLocks noGrp="1"/>
          </p:cNvSpPr>
          <p:nvPr>
            <p:ph type="title"/>
          </p:nvPr>
        </p:nvSpPr>
        <p:spPr/>
        <p:txBody>
          <a:bodyPr/>
          <a:lstStyle/>
          <a:p>
            <a:r>
              <a:rPr lang="en-US" dirty="0" smtClean="0"/>
              <a:t>Outlook 2017: Forecasts</a:t>
            </a:r>
            <a:endParaRPr lang="en-US" dirty="0"/>
          </a:p>
        </p:txBody>
      </p:sp>
    </p:spTree>
    <p:extLst>
      <p:ext uri="{BB962C8B-B14F-4D97-AF65-F5344CB8AC3E}">
        <p14:creationId xmlns:p14="http://schemas.microsoft.com/office/powerpoint/2010/main" val="38893508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 y="-8467"/>
            <a:ext cx="9203265" cy="5755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900" y="1349731"/>
            <a:ext cx="6160008" cy="4082336"/>
          </a:xfrm>
          <a:prstGeom prst="rect">
            <a:avLst/>
          </a:prstGeom>
        </p:spPr>
      </p:pic>
    </p:spTree>
    <p:extLst>
      <p:ext uri="{BB962C8B-B14F-4D97-AF65-F5344CB8AC3E}">
        <p14:creationId xmlns:p14="http://schemas.microsoft.com/office/powerpoint/2010/main" val="2034817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878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042E5E"/>
                </a:solidFill>
              </a:rPr>
              <a:t>Approaching Mid-Cycle Acceleration</a:t>
            </a:r>
            <a:endParaRPr lang="en-US" sz="1800" dirty="0">
              <a:solidFill>
                <a:srgbClr val="042E5E"/>
              </a:solidFill>
            </a:endParaRPr>
          </a:p>
        </p:txBody>
      </p:sp>
      <p:sp>
        <p:nvSpPr>
          <p:cNvPr id="4" name="TextBox 3"/>
          <p:cNvSpPr txBox="1"/>
          <p:nvPr/>
        </p:nvSpPr>
        <p:spPr>
          <a:xfrm>
            <a:off x="656854" y="1600072"/>
            <a:ext cx="7775946" cy="2646878"/>
          </a:xfrm>
          <a:prstGeom prst="rect">
            <a:avLst/>
          </a:prstGeom>
          <a:noFill/>
          <a:ln>
            <a:noFill/>
          </a:ln>
        </p:spPr>
        <p:txBody>
          <a:bodyPr wrap="square" lIns="0" tIns="0" rIns="0" bIns="0" rtlCol="0">
            <a:spAutoFit/>
          </a:bodyPr>
          <a:lstStyle/>
          <a:p>
            <a:pPr marL="285750" indent="-285750">
              <a:spcBef>
                <a:spcPts val="1200"/>
              </a:spcBef>
              <a:buClr>
                <a:srgbClr val="009CDE"/>
              </a:buClr>
              <a:buFont typeface="Wingdings" charset="2"/>
              <a:buChar char="§"/>
            </a:pPr>
            <a:r>
              <a:rPr lang="en-US" sz="1600" dirty="0" smtClean="0">
                <a:solidFill>
                  <a:prstClr val="black"/>
                </a:solidFill>
              </a:rPr>
              <a:t>We expect 2.5%+ GDP growth in 2017</a:t>
            </a:r>
          </a:p>
          <a:p>
            <a:pPr marL="285750" indent="-285750">
              <a:spcBef>
                <a:spcPts val="1200"/>
              </a:spcBef>
              <a:buClr>
                <a:srgbClr val="009CDE"/>
              </a:buClr>
              <a:buFont typeface="Wingdings" charset="2"/>
              <a:buChar char="§"/>
            </a:pPr>
            <a:r>
              <a:rPr lang="en-US" sz="1600" dirty="0" smtClean="0">
                <a:solidFill>
                  <a:prstClr val="black"/>
                </a:solidFill>
              </a:rPr>
              <a:t>We expect 2, possibly 3 Fed rate hikes in 2017</a:t>
            </a:r>
          </a:p>
          <a:p>
            <a:pPr marL="285750" indent="-285750">
              <a:spcBef>
                <a:spcPts val="1200"/>
              </a:spcBef>
              <a:buClr>
                <a:srgbClr val="009CDE"/>
              </a:buClr>
              <a:buFont typeface="Wingdings" charset="2"/>
              <a:buChar char="§"/>
            </a:pPr>
            <a:r>
              <a:rPr lang="en-US" sz="1600" dirty="0" smtClean="0">
                <a:solidFill>
                  <a:prstClr val="black"/>
                </a:solidFill>
              </a:rPr>
              <a:t>We expect continued acceleration in Inflation</a:t>
            </a:r>
          </a:p>
          <a:p>
            <a:pPr marL="285750" indent="-285750">
              <a:spcBef>
                <a:spcPts val="1200"/>
              </a:spcBef>
              <a:buClr>
                <a:srgbClr val="009CDE"/>
              </a:buClr>
              <a:buFont typeface="Wingdings" charset="2"/>
              <a:buChar char="§"/>
            </a:pPr>
            <a:r>
              <a:rPr lang="en-US" sz="1600" dirty="0" smtClean="0">
                <a:solidFill>
                  <a:prstClr val="black"/>
                </a:solidFill>
              </a:rPr>
              <a:t>Economy may get a lift from:</a:t>
            </a:r>
          </a:p>
          <a:p>
            <a:pPr marL="742950" lvl="1" indent="-285750">
              <a:spcBef>
                <a:spcPts val="1200"/>
              </a:spcBef>
              <a:buClr>
                <a:srgbClr val="009CDE"/>
              </a:buClr>
              <a:buFont typeface="Wingdings" charset="2"/>
              <a:buChar char="§"/>
            </a:pPr>
            <a:r>
              <a:rPr lang="en-US" sz="1600" dirty="0" smtClean="0">
                <a:solidFill>
                  <a:prstClr val="black"/>
                </a:solidFill>
              </a:rPr>
              <a:t>Steady consumer spending</a:t>
            </a:r>
          </a:p>
          <a:p>
            <a:pPr marL="742950" lvl="1" indent="-285750">
              <a:spcBef>
                <a:spcPts val="1200"/>
              </a:spcBef>
              <a:buClr>
                <a:srgbClr val="009CDE"/>
              </a:buClr>
              <a:buFont typeface="Wingdings" charset="2"/>
              <a:buChar char="§"/>
            </a:pPr>
            <a:r>
              <a:rPr lang="en-US" sz="1600" dirty="0" smtClean="0">
                <a:solidFill>
                  <a:prstClr val="black"/>
                </a:solidFill>
              </a:rPr>
              <a:t>Improved business investment</a:t>
            </a:r>
          </a:p>
          <a:p>
            <a:pPr marL="742950" lvl="1" indent="-285750">
              <a:spcBef>
                <a:spcPts val="1200"/>
              </a:spcBef>
              <a:buClr>
                <a:srgbClr val="009CDE"/>
              </a:buClr>
              <a:buFont typeface="Wingdings" charset="2"/>
              <a:buChar char="§"/>
            </a:pPr>
            <a:r>
              <a:rPr lang="en-US" sz="1600" dirty="0" smtClean="0">
                <a:solidFill>
                  <a:prstClr val="black"/>
                </a:solidFill>
              </a:rPr>
              <a:t>Pro-growth fiscal policy</a:t>
            </a:r>
            <a:endParaRPr lang="en-US" sz="1600" dirty="0">
              <a:solidFill>
                <a:prstClr val="black"/>
              </a:solidFill>
            </a:endParaRP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Gross Domestic Product (GDP) is the monetary value of all the finished goods and services produced within a country's borders in a specific time period, though GDP is usually calculated on an annual basis. It includes all of private and public consumption, government outlays, investments and exports less imports that occur within a defined territory.</a:t>
            </a:r>
          </a:p>
        </p:txBody>
      </p:sp>
    </p:spTree>
    <p:extLst>
      <p:ext uri="{BB962C8B-B14F-4D97-AF65-F5344CB8AC3E}">
        <p14:creationId xmlns:p14="http://schemas.microsoft.com/office/powerpoint/2010/main" val="22078271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GDP Could Receive a Boost From a Better Mix of Growth Drivers</a:t>
            </a: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Bureau of Economic Analysis   11/30/16</a:t>
            </a:r>
          </a:p>
          <a:p>
            <a:pPr eaLnBrk="0" hangingPunct="0">
              <a:spcBef>
                <a:spcPts val="0"/>
              </a:spcBef>
              <a:spcAft>
                <a:spcPts val="600"/>
              </a:spcAft>
              <a:defRPr/>
            </a:pPr>
            <a:r>
              <a:rPr lang="en-US" sz="800" dirty="0" smtClean="0">
                <a:solidFill>
                  <a:srgbClr val="7F7F7F"/>
                </a:solidFill>
              </a:rPr>
              <a:t>Chart </a:t>
            </a:r>
            <a:r>
              <a:rPr lang="en-US" sz="800" dirty="0">
                <a:solidFill>
                  <a:srgbClr val="7F7F7F"/>
                </a:solidFill>
              </a:rPr>
              <a:t>does not include all economic sectors that make up GDP. Total GDP rescaled to reflect median contributions. 2009 – 2014 and 2015 to present are both part of the current expansion and are separated to highlight the recent economic environment.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33" y="1485900"/>
            <a:ext cx="7257288" cy="3035808"/>
          </a:xfrm>
          <a:prstGeom prst="rect">
            <a:avLst/>
          </a:prstGeom>
        </p:spPr>
      </p:pic>
    </p:spTree>
    <p:extLst>
      <p:ext uri="{BB962C8B-B14F-4D97-AF65-F5344CB8AC3E}">
        <p14:creationId xmlns:p14="http://schemas.microsoft.com/office/powerpoint/2010/main" val="26695473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There’s Typically a Six-Month Delay from Taking Office to </a:t>
            </a:r>
            <a:r>
              <a:rPr lang="en-US" sz="1800" dirty="0" smtClean="0">
                <a:solidFill>
                  <a:srgbClr val="042E5E"/>
                </a:solidFill>
              </a:rPr>
              <a:t>Fiscal Legislation</a:t>
            </a:r>
            <a:endParaRPr lang="en-US" sz="1800" dirty="0">
              <a:solidFill>
                <a:srgbClr val="042E5E"/>
              </a:solidFill>
            </a:endParaRPr>
          </a:p>
        </p:txBody>
      </p:sp>
      <p:sp>
        <p:nvSpPr>
          <p:cNvPr id="5" name="TextBox 4"/>
          <p:cNvSpPr txBox="1">
            <a:spLocks noChangeArrowheads="1"/>
          </p:cNvSpPr>
          <p:nvPr/>
        </p:nvSpPr>
        <p:spPr bwMode="auto">
          <a:xfrm>
            <a:off x="656856" y="4923375"/>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11/30/16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6" y="1498437"/>
            <a:ext cx="7796784" cy="3374136"/>
          </a:xfrm>
          <a:prstGeom prst="rect">
            <a:avLst/>
          </a:prstGeom>
        </p:spPr>
      </p:pic>
    </p:spTree>
    <p:extLst>
      <p:ext uri="{BB962C8B-B14F-4D97-AF65-F5344CB8AC3E}">
        <p14:creationId xmlns:p14="http://schemas.microsoft.com/office/powerpoint/2010/main" val="571207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1"/>
          <p:cNvSpPr txBox="1">
            <a:spLocks/>
          </p:cNvSpPr>
          <p:nvPr/>
        </p:nvSpPr>
        <p:spPr>
          <a:xfrm>
            <a:off x="656855" y="1079497"/>
            <a:ext cx="8292413" cy="287621"/>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600" kern="1200">
                <a:solidFill>
                  <a:schemeClr val="tx1"/>
                </a:solidFill>
                <a:latin typeface="Arial"/>
                <a:ea typeface="+mn-ea"/>
                <a:cs typeface="Arial"/>
              </a:defRPr>
            </a:lvl1pPr>
            <a:lvl2pPr marL="227013" marR="0" indent="-227013" algn="l" defTabSz="45720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00" kern="1200">
                <a:solidFill>
                  <a:schemeClr val="tx1"/>
                </a:solidFill>
                <a:latin typeface="Arial"/>
                <a:ea typeface="+mn-ea"/>
                <a:cs typeface="Arial"/>
              </a:defRPr>
            </a:lvl2pPr>
            <a:lvl3pPr marL="454025" marR="0" indent="-227013" algn="l" defTabSz="457200" rtl="0" eaLnBrk="1" fontAlgn="auto" latinLnBrk="0" hangingPunct="1">
              <a:lnSpc>
                <a:spcPct val="100000"/>
              </a:lnSpc>
              <a:spcBef>
                <a:spcPct val="20000"/>
              </a:spcBef>
              <a:spcAft>
                <a:spcPts val="0"/>
              </a:spcAft>
              <a:buClr>
                <a:prstClr val="white">
                  <a:lumMod val="65000"/>
                </a:prstClr>
              </a:buClr>
              <a:buSzTx/>
              <a:buFont typeface="Arial"/>
              <a:buChar char="•"/>
              <a:tabLst/>
              <a:defRPr sz="1400" kern="1200">
                <a:solidFill>
                  <a:schemeClr val="tx1"/>
                </a:solidFill>
                <a:latin typeface="Arial"/>
                <a:ea typeface="+mn-ea"/>
                <a:cs typeface="Arial"/>
              </a:defRPr>
            </a:lvl3pPr>
            <a:lvl4pPr marL="687388" marR="0" indent="-233363" algn="l" defTabSz="457200" rtl="0" eaLnBrk="1" fontAlgn="auto" latinLnBrk="0" hangingPunct="1">
              <a:lnSpc>
                <a:spcPct val="100000"/>
              </a:lnSpc>
              <a:spcBef>
                <a:spcPct val="20000"/>
              </a:spcBef>
              <a:spcAft>
                <a:spcPts val="0"/>
              </a:spcAft>
              <a:buClrTx/>
              <a:buSzTx/>
              <a:buFont typeface="Lucida Grande"/>
              <a:buChar char="–"/>
              <a:tabLst/>
              <a:defRPr sz="1400" kern="1200">
                <a:solidFill>
                  <a:schemeClr val="tx1"/>
                </a:solidFill>
                <a:latin typeface="Arial"/>
                <a:ea typeface="+mn-ea"/>
                <a:cs typeface="Arial"/>
              </a:defRPr>
            </a:lvl4pPr>
            <a:lvl5pPr marL="1828800" indent="-1085850" algn="l" defTabSz="457200" rtl="0" eaLnBrk="1" latinLnBrk="0" hangingPunct="1">
              <a:spcBef>
                <a:spcPct val="20000"/>
              </a:spcBef>
              <a:buFont typeface="Arial"/>
              <a:buNone/>
              <a:defRPr sz="14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42E5E"/>
                </a:solidFill>
              </a:rPr>
              <a:t>Commodities and Services Are Both Contributing to Higher Inflation</a:t>
            </a:r>
          </a:p>
        </p:txBody>
      </p:sp>
      <p:sp>
        <p:nvSpPr>
          <p:cNvPr id="5" name="TextBox 4"/>
          <p:cNvSpPr txBox="1">
            <a:spLocks noChangeArrowheads="1"/>
          </p:cNvSpPr>
          <p:nvPr/>
        </p:nvSpPr>
        <p:spPr bwMode="auto">
          <a:xfrm>
            <a:off x="656856" y="4578364"/>
            <a:ext cx="8155768" cy="79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nchorCtr="0">
            <a:noAutofit/>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0" hangingPunct="0">
              <a:spcBef>
                <a:spcPts val="0"/>
              </a:spcBef>
              <a:spcAft>
                <a:spcPts val="600"/>
              </a:spcAft>
              <a:defRPr/>
            </a:pPr>
            <a:r>
              <a:rPr lang="en-US" sz="800" dirty="0">
                <a:solidFill>
                  <a:srgbClr val="7F7F7F"/>
                </a:solidFill>
              </a:rPr>
              <a:t>Source: LPL Research, Bureau of Labor Statistics, </a:t>
            </a:r>
            <a:r>
              <a:rPr lang="en-US" sz="800" dirty="0" err="1">
                <a:solidFill>
                  <a:srgbClr val="7F7F7F"/>
                </a:solidFill>
              </a:rPr>
              <a:t>Haver</a:t>
            </a:r>
            <a:r>
              <a:rPr lang="en-US" sz="800" dirty="0">
                <a:solidFill>
                  <a:srgbClr val="7F7F7F"/>
                </a:solidFill>
              </a:rPr>
              <a:t> Analytics    11/30/</a:t>
            </a:r>
            <a:r>
              <a:rPr lang="en-US" sz="800" dirty="0" smtClean="0">
                <a:solidFill>
                  <a:srgbClr val="7F7F7F"/>
                </a:solidFill>
              </a:rPr>
              <a:t>16</a:t>
            </a:r>
          </a:p>
          <a:p>
            <a:pPr eaLnBrk="0" hangingPunct="0">
              <a:spcBef>
                <a:spcPts val="0"/>
              </a:spcBef>
              <a:spcAft>
                <a:spcPts val="600"/>
              </a:spcAft>
              <a:defRPr/>
            </a:pPr>
            <a:r>
              <a:rPr lang="en-US" sz="800" dirty="0" smtClean="0">
                <a:solidFill>
                  <a:srgbClr val="7F7F7F"/>
                </a:solidFill>
              </a:rPr>
              <a:t>Shaded areas indicate recession. </a:t>
            </a:r>
          </a:p>
          <a:p>
            <a:pPr eaLnBrk="0" hangingPunct="0">
              <a:spcBef>
                <a:spcPts val="0"/>
              </a:spcBef>
              <a:spcAft>
                <a:spcPts val="600"/>
              </a:spcAft>
              <a:defRPr/>
            </a:pPr>
            <a:r>
              <a:rPr lang="en-US" sz="800" dirty="0">
                <a:solidFill>
                  <a:srgbClr val="7F7F7F"/>
                </a:solidFill>
              </a:rPr>
              <a:t>The Consumer Price Index (CPI) is a measure of the average change over time in the prices paid by urban consumers for a market basket of consumer goods and services.</a:t>
            </a:r>
          </a:p>
          <a:p>
            <a:pPr eaLnBrk="0" hangingPunct="0">
              <a:spcBef>
                <a:spcPts val="0"/>
              </a:spcBef>
              <a:spcAft>
                <a:spcPts val="600"/>
              </a:spcAft>
              <a:defRPr/>
            </a:pPr>
            <a:r>
              <a:rPr lang="en-US" sz="800" dirty="0">
                <a:solidFill>
                  <a:srgbClr val="7F7F7F"/>
                </a:solidFill>
              </a:rPr>
              <a:t>Commodity-linked investments may be more volatile and less liquid than the underlying instruments or measures, and their value may be affected by the performance of the overall commodities baskets as well as weather, geopolitical events, and regulatory developments.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633" y="1485900"/>
            <a:ext cx="7181088" cy="3035808"/>
          </a:xfrm>
          <a:prstGeom prst="rect">
            <a:avLst/>
          </a:prstGeom>
        </p:spPr>
      </p:pic>
    </p:spTree>
    <p:extLst>
      <p:ext uri="{BB962C8B-B14F-4D97-AF65-F5344CB8AC3E}">
        <p14:creationId xmlns:p14="http://schemas.microsoft.com/office/powerpoint/2010/main" val="25277107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search_PowerPoint_Template_2016_AUO">
  <a:themeElements>
    <a:clrScheme name="LPL Financial 2">
      <a:dk1>
        <a:sysClr val="windowText" lastClr="000000"/>
      </a:dk1>
      <a:lt1>
        <a:sysClr val="window" lastClr="FFFFFF"/>
      </a:lt1>
      <a:dk2>
        <a:srgbClr val="0B2E5E"/>
      </a:dk2>
      <a:lt2>
        <a:srgbClr val="EEECE1"/>
      </a:lt2>
      <a:accent1>
        <a:srgbClr val="0098DB"/>
      </a:accent1>
      <a:accent2>
        <a:srgbClr val="F79646"/>
      </a:accent2>
      <a:accent3>
        <a:srgbClr val="8BC53F"/>
      </a:accent3>
      <a:accent4>
        <a:srgbClr val="94DDDF"/>
      </a:accent4>
      <a:accent5>
        <a:srgbClr val="4B4F54"/>
      </a:accent5>
      <a:accent6>
        <a:srgbClr val="E9BC1B"/>
      </a:accent6>
      <a:hlink>
        <a:srgbClr val="336699"/>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esearch_PowerPoint_Template_2016_AUO">
  <a:themeElements>
    <a:clrScheme name="LPL Financial 2">
      <a:dk1>
        <a:sysClr val="windowText" lastClr="000000"/>
      </a:dk1>
      <a:lt1>
        <a:sysClr val="window" lastClr="FFFFFF"/>
      </a:lt1>
      <a:dk2>
        <a:srgbClr val="0B2E5E"/>
      </a:dk2>
      <a:lt2>
        <a:srgbClr val="EEECE1"/>
      </a:lt2>
      <a:accent1>
        <a:srgbClr val="0098DB"/>
      </a:accent1>
      <a:accent2>
        <a:srgbClr val="F79646"/>
      </a:accent2>
      <a:accent3>
        <a:srgbClr val="8BC53F"/>
      </a:accent3>
      <a:accent4>
        <a:srgbClr val="94DDDF"/>
      </a:accent4>
      <a:accent5>
        <a:srgbClr val="4B4F54"/>
      </a:accent5>
      <a:accent6>
        <a:srgbClr val="E9BC1B"/>
      </a:accent6>
      <a:hlink>
        <a:srgbClr val="336699"/>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Research_PowerPoint_Template_2016_AUO">
  <a:themeElements>
    <a:clrScheme name="LPL Financial 2">
      <a:dk1>
        <a:sysClr val="windowText" lastClr="000000"/>
      </a:dk1>
      <a:lt1>
        <a:sysClr val="window" lastClr="FFFFFF"/>
      </a:lt1>
      <a:dk2>
        <a:srgbClr val="0B2E5E"/>
      </a:dk2>
      <a:lt2>
        <a:srgbClr val="EEECE1"/>
      </a:lt2>
      <a:accent1>
        <a:srgbClr val="0098DB"/>
      </a:accent1>
      <a:accent2>
        <a:srgbClr val="F79646"/>
      </a:accent2>
      <a:accent3>
        <a:srgbClr val="8BC53F"/>
      </a:accent3>
      <a:accent4>
        <a:srgbClr val="94DDDF"/>
      </a:accent4>
      <a:accent5>
        <a:srgbClr val="4B4F54"/>
      </a:accent5>
      <a:accent6>
        <a:srgbClr val="E9BC1B"/>
      </a:accent6>
      <a:hlink>
        <a:srgbClr val="336699"/>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Research_PowerPoint_Template_2016_AUO">
  <a:themeElements>
    <a:clrScheme name="LPL Financial 2">
      <a:dk1>
        <a:sysClr val="windowText" lastClr="000000"/>
      </a:dk1>
      <a:lt1>
        <a:sysClr val="window" lastClr="FFFFFF"/>
      </a:lt1>
      <a:dk2>
        <a:srgbClr val="0B2E5E"/>
      </a:dk2>
      <a:lt2>
        <a:srgbClr val="EEECE1"/>
      </a:lt2>
      <a:accent1>
        <a:srgbClr val="0098DB"/>
      </a:accent1>
      <a:accent2>
        <a:srgbClr val="F79646"/>
      </a:accent2>
      <a:accent3>
        <a:srgbClr val="8BC53F"/>
      </a:accent3>
      <a:accent4>
        <a:srgbClr val="94DDDF"/>
      </a:accent4>
      <a:accent5>
        <a:srgbClr val="4B4F54"/>
      </a:accent5>
      <a:accent6>
        <a:srgbClr val="E9BC1B"/>
      </a:accent6>
      <a:hlink>
        <a:srgbClr val="336699"/>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Research_PowerPoint_Template_2016_AUO">
  <a:themeElements>
    <a:clrScheme name="LPL Financial 2">
      <a:dk1>
        <a:sysClr val="windowText" lastClr="000000"/>
      </a:dk1>
      <a:lt1>
        <a:sysClr val="window" lastClr="FFFFFF"/>
      </a:lt1>
      <a:dk2>
        <a:srgbClr val="0B2E5E"/>
      </a:dk2>
      <a:lt2>
        <a:srgbClr val="EEECE1"/>
      </a:lt2>
      <a:accent1>
        <a:srgbClr val="0098DB"/>
      </a:accent1>
      <a:accent2>
        <a:srgbClr val="F79646"/>
      </a:accent2>
      <a:accent3>
        <a:srgbClr val="8BC53F"/>
      </a:accent3>
      <a:accent4>
        <a:srgbClr val="94DDDF"/>
      </a:accent4>
      <a:accent5>
        <a:srgbClr val="4B4F54"/>
      </a:accent5>
      <a:accent6>
        <a:srgbClr val="E9BC1B"/>
      </a:accent6>
      <a:hlink>
        <a:srgbClr val="336699"/>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Research_PowerPoint_Template_2016_AUO">
  <a:themeElements>
    <a:clrScheme name="LPL Financial 2">
      <a:dk1>
        <a:sysClr val="windowText" lastClr="000000"/>
      </a:dk1>
      <a:lt1>
        <a:sysClr val="window" lastClr="FFFFFF"/>
      </a:lt1>
      <a:dk2>
        <a:srgbClr val="0B2E5E"/>
      </a:dk2>
      <a:lt2>
        <a:srgbClr val="EEECE1"/>
      </a:lt2>
      <a:accent1>
        <a:srgbClr val="0098DB"/>
      </a:accent1>
      <a:accent2>
        <a:srgbClr val="F79646"/>
      </a:accent2>
      <a:accent3>
        <a:srgbClr val="8BC53F"/>
      </a:accent3>
      <a:accent4>
        <a:srgbClr val="94DDDF"/>
      </a:accent4>
      <a:accent5>
        <a:srgbClr val="4B4F54"/>
      </a:accent5>
      <a:accent6>
        <a:srgbClr val="E9BC1B"/>
      </a:accent6>
      <a:hlink>
        <a:srgbClr val="336699"/>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Research_PowerPoint_Template_2016_AUO.potx</Template>
  <TotalTime>3493</TotalTime>
  <Words>2621</Words>
  <Application>Microsoft Macintosh PowerPoint</Application>
  <PresentationFormat>On-screen Show (16:10)</PresentationFormat>
  <Paragraphs>202</Paragraphs>
  <Slides>37</Slides>
  <Notes>20</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Research_PowerPoint_Template_2016_AUO</vt:lpstr>
      <vt:lpstr>1_Research_PowerPoint_Template_2016_AUO</vt:lpstr>
      <vt:lpstr>2_Research_PowerPoint_Template_2016_AUO</vt:lpstr>
      <vt:lpstr>3_Research_PowerPoint_Template_2016_AUO</vt:lpstr>
      <vt:lpstr>4_Research_PowerPoint_Template_2016_AUO</vt:lpstr>
      <vt:lpstr>5_Research_PowerPoint_Template_2016_AUO</vt:lpstr>
      <vt:lpstr>PowerPoint Presentation</vt:lpstr>
      <vt:lpstr>PowerPoint Presentation</vt:lpstr>
      <vt:lpstr>PowerPoint Presentation</vt:lpstr>
      <vt:lpstr>PowerPoint Presentation</vt:lpstr>
      <vt:lpstr>PowerPoint Presentation</vt:lpstr>
      <vt:lpstr>Economy</vt:lpstr>
      <vt:lpstr>Economy</vt:lpstr>
      <vt:lpstr>Economy</vt:lpstr>
      <vt:lpstr>Economy</vt:lpstr>
      <vt:lpstr>Economy</vt:lpstr>
      <vt:lpstr>PowerPoint Presentation</vt:lpstr>
      <vt:lpstr>International</vt:lpstr>
      <vt:lpstr>International</vt:lpstr>
      <vt:lpstr>PowerPoint Presentation</vt:lpstr>
      <vt:lpstr>STOCKS</vt:lpstr>
      <vt:lpstr>STOCKS</vt:lpstr>
      <vt:lpstr>STOCKS</vt:lpstr>
      <vt:lpstr>STOCKS</vt:lpstr>
      <vt:lpstr>stocks</vt:lpstr>
      <vt:lpstr>Stocks</vt:lpstr>
      <vt:lpstr>PowerPoint Presentation</vt:lpstr>
      <vt:lpstr>BONDS</vt:lpstr>
      <vt:lpstr>BONDS</vt:lpstr>
      <vt:lpstr>BONDS</vt:lpstr>
      <vt:lpstr>BONDS</vt:lpstr>
      <vt:lpstr>BONDS</vt:lpstr>
      <vt:lpstr>Bonds</vt:lpstr>
      <vt:lpstr>PowerPoint Presentation</vt:lpstr>
      <vt:lpstr>The Strategic View</vt:lpstr>
      <vt:lpstr>The Strategic View</vt:lpstr>
      <vt:lpstr>Conclusion</vt:lpstr>
      <vt:lpstr>REsources</vt:lpstr>
      <vt:lpstr>PowerPoint Presentation</vt:lpstr>
      <vt:lpstr>PowerPoint Presentation</vt:lpstr>
      <vt:lpstr>PowerPoint Presentation</vt:lpstr>
      <vt:lpstr>Appendix</vt:lpstr>
      <vt:lpstr>Outlook 2017: Forecasts</vt:lpstr>
    </vt:vector>
  </TitlesOfParts>
  <Company>LPL Financial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Majoria</dc:creator>
  <cp:lastModifiedBy>Mark Chetnik</cp:lastModifiedBy>
  <cp:revision>280</cp:revision>
  <cp:lastPrinted>2016-12-15T19:59:00Z</cp:lastPrinted>
  <dcterms:created xsi:type="dcterms:W3CDTF">2014-05-06T01:09:32Z</dcterms:created>
  <dcterms:modified xsi:type="dcterms:W3CDTF">2016-12-22T20:38:12Z</dcterms:modified>
</cp:coreProperties>
</file>